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4"/>
  </p:notesMasterIdLst>
  <p:sldIdLst>
    <p:sldId id="265" r:id="rId2"/>
    <p:sldId id="261" r:id="rId3"/>
    <p:sldId id="277" r:id="rId4"/>
    <p:sldId id="278" r:id="rId5"/>
    <p:sldId id="279" r:id="rId6"/>
    <p:sldId id="267" r:id="rId7"/>
    <p:sldId id="263" r:id="rId8"/>
    <p:sldId id="280" r:id="rId9"/>
    <p:sldId id="281" r:id="rId10"/>
    <p:sldId id="262" r:id="rId11"/>
    <p:sldId id="282" r:id="rId12"/>
    <p:sldId id="257" r:id="rId13"/>
    <p:sldId id="258" r:id="rId14"/>
    <p:sldId id="260" r:id="rId15"/>
    <p:sldId id="259" r:id="rId16"/>
    <p:sldId id="270" r:id="rId17"/>
    <p:sldId id="269" r:id="rId18"/>
    <p:sldId id="272" r:id="rId19"/>
    <p:sldId id="273" r:id="rId20"/>
    <p:sldId id="275" r:id="rId21"/>
    <p:sldId id="276" r:id="rId22"/>
    <p:sldId id="26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92865" autoAdjust="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3B5A4-AC61-4B9D-BE62-63F27DE58CEE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A28AAE-886F-426D-9529-75FE9B787FF2}">
      <dgm:prSet phldrT="[Текст]"/>
      <dgm:spPr/>
      <dgm:t>
        <a:bodyPr/>
        <a:lstStyle/>
        <a:p>
          <a:r>
            <a:rPr lang="en-US" b="0" i="0" dirty="0" err="1" smtClean="0"/>
            <a:t>QlikView</a:t>
          </a:r>
          <a:r>
            <a:rPr lang="en-US" b="0" i="0" dirty="0" smtClean="0"/>
            <a:t> SAP </a:t>
          </a:r>
          <a:r>
            <a:rPr lang="ru-RU" b="0" i="0" dirty="0" smtClean="0"/>
            <a:t>Коннектор</a:t>
          </a:r>
          <a:endParaRPr lang="ru-RU" dirty="0"/>
        </a:p>
      </dgm:t>
    </dgm:pt>
    <dgm:pt modelId="{E9333C7D-4724-4B20-B442-38DD6E52989C}" type="parTrans" cxnId="{5ADE3B38-B00D-4914-A556-EFC1E7BC1EC4}">
      <dgm:prSet/>
      <dgm:spPr/>
      <dgm:t>
        <a:bodyPr/>
        <a:lstStyle/>
        <a:p>
          <a:endParaRPr lang="ru-RU"/>
        </a:p>
      </dgm:t>
    </dgm:pt>
    <dgm:pt modelId="{CBD49663-5707-450E-90EA-602575476156}" type="sibTrans" cxnId="{5ADE3B38-B00D-4914-A556-EFC1E7BC1EC4}">
      <dgm:prSet/>
      <dgm:spPr/>
      <dgm:t>
        <a:bodyPr/>
        <a:lstStyle/>
        <a:p>
          <a:endParaRPr lang="ru-RU"/>
        </a:p>
      </dgm:t>
    </dgm:pt>
    <dgm:pt modelId="{A4AAC761-90C0-4D00-84E4-C43CEBE27AF6}">
      <dgm:prSet phldrT="[Текст]"/>
      <dgm:spPr/>
      <dgm:t>
        <a:bodyPr/>
        <a:lstStyle/>
        <a:p>
          <a:r>
            <a:rPr lang="en-US" b="1" i="1" dirty="0" smtClean="0"/>
            <a:t>Enterprise Edition Server</a:t>
          </a:r>
          <a:endParaRPr lang="ru-RU" b="1" i="1" dirty="0" smtClean="0"/>
        </a:p>
        <a:p>
          <a:r>
            <a:rPr lang="en-US" b="1" i="0" dirty="0" err="1" smtClean="0"/>
            <a:t>QlikView</a:t>
          </a:r>
          <a:r>
            <a:rPr lang="en-US" b="1" i="0" dirty="0" smtClean="0"/>
            <a:t> Publisher</a:t>
          </a:r>
          <a:endParaRPr lang="ru-RU" dirty="0"/>
        </a:p>
      </dgm:t>
    </dgm:pt>
    <dgm:pt modelId="{B569C079-7E92-4AFE-A913-0118B97E9AF4}" type="parTrans" cxnId="{0FC8C18D-3941-43D2-82F3-41E8529301BD}">
      <dgm:prSet/>
      <dgm:spPr/>
      <dgm:t>
        <a:bodyPr/>
        <a:lstStyle/>
        <a:p>
          <a:endParaRPr lang="ru-RU"/>
        </a:p>
      </dgm:t>
    </dgm:pt>
    <dgm:pt modelId="{E12F7EF5-E588-4052-816C-E78D811AF6B3}" type="sibTrans" cxnId="{0FC8C18D-3941-43D2-82F3-41E8529301BD}">
      <dgm:prSet/>
      <dgm:spPr/>
      <dgm:t>
        <a:bodyPr/>
        <a:lstStyle/>
        <a:p>
          <a:endParaRPr lang="ru-RU"/>
        </a:p>
      </dgm:t>
    </dgm:pt>
    <dgm:pt modelId="{2FBAE4D1-A080-4A76-867F-B737364117DB}">
      <dgm:prSet phldrT="[Текст]"/>
      <dgm:spPr/>
      <dgm:t>
        <a:bodyPr/>
        <a:lstStyle/>
        <a:p>
          <a:r>
            <a:rPr lang="en-US" dirty="0" smtClean="0"/>
            <a:t>Web </a:t>
          </a:r>
          <a:r>
            <a:rPr lang="ru-RU" dirty="0" smtClean="0"/>
            <a:t>интерфейс</a:t>
          </a:r>
          <a:endParaRPr lang="ru-RU" dirty="0"/>
        </a:p>
      </dgm:t>
    </dgm:pt>
    <dgm:pt modelId="{8A7BB05E-EE89-4004-8326-D857D535D7EA}" type="parTrans" cxnId="{95C074AF-71DA-4ED3-82EB-9CB5EDA49497}">
      <dgm:prSet/>
      <dgm:spPr/>
      <dgm:t>
        <a:bodyPr/>
        <a:lstStyle/>
        <a:p>
          <a:endParaRPr lang="ru-RU"/>
        </a:p>
      </dgm:t>
    </dgm:pt>
    <dgm:pt modelId="{FB8CFF4D-95A8-4168-A75A-8D3ECAE6E294}" type="sibTrans" cxnId="{95C074AF-71DA-4ED3-82EB-9CB5EDA49497}">
      <dgm:prSet/>
      <dgm:spPr/>
      <dgm:t>
        <a:bodyPr/>
        <a:lstStyle/>
        <a:p>
          <a:endParaRPr lang="ru-RU"/>
        </a:p>
      </dgm:t>
    </dgm:pt>
    <dgm:pt modelId="{53173031-B3D2-4B2E-87C2-E969F1828AA1}">
      <dgm:prSet phldrT="[Текст]" custT="1"/>
      <dgm:spPr/>
      <dgm:t>
        <a:bodyPr/>
        <a:lstStyle/>
        <a:p>
          <a:r>
            <a:rPr lang="ru-RU" sz="2400" dirty="0" smtClean="0"/>
            <a:t>Коннекторы</a:t>
          </a:r>
          <a:endParaRPr lang="ru-RU" sz="1200" dirty="0" smtClean="0"/>
        </a:p>
      </dgm:t>
    </dgm:pt>
    <dgm:pt modelId="{4CC3AA23-A21F-4E8F-8282-B39D7BD96C95}" type="parTrans" cxnId="{78355F20-CB14-4E9A-9995-08D0F59AF3EC}">
      <dgm:prSet/>
      <dgm:spPr/>
      <dgm:t>
        <a:bodyPr/>
        <a:lstStyle/>
        <a:p>
          <a:endParaRPr lang="ru-RU"/>
        </a:p>
      </dgm:t>
    </dgm:pt>
    <dgm:pt modelId="{C4B73324-117F-43AC-A0E2-AC9F9FA15722}" type="sibTrans" cxnId="{78355F20-CB14-4E9A-9995-08D0F59AF3EC}">
      <dgm:prSet/>
      <dgm:spPr/>
      <dgm:t>
        <a:bodyPr/>
        <a:lstStyle/>
        <a:p>
          <a:endParaRPr lang="ru-RU"/>
        </a:p>
      </dgm:t>
    </dgm:pt>
    <dgm:pt modelId="{9B031F30-B421-4091-A72C-154224BE3FB3}">
      <dgm:prSet phldrT="[Текст]" custT="1"/>
      <dgm:spPr/>
      <dgm:t>
        <a:bodyPr/>
        <a:lstStyle/>
        <a:p>
          <a:endParaRPr lang="ru-RU" sz="1200" dirty="0" smtClean="0"/>
        </a:p>
        <a:p>
          <a:r>
            <a:rPr lang="ru-RU" sz="2400" dirty="0" smtClean="0"/>
            <a:t>Сервер</a:t>
          </a:r>
          <a:endParaRPr lang="ru-RU" sz="1200" dirty="0" smtClean="0"/>
        </a:p>
        <a:p>
          <a:endParaRPr lang="ru-RU" sz="1200" dirty="0"/>
        </a:p>
      </dgm:t>
    </dgm:pt>
    <dgm:pt modelId="{5F242AB1-8E86-4F2F-A237-44BD33B2DAB6}" type="parTrans" cxnId="{AC6FD474-D8D5-45FD-B3B4-3AF0157966FE}">
      <dgm:prSet/>
      <dgm:spPr/>
      <dgm:t>
        <a:bodyPr/>
        <a:lstStyle/>
        <a:p>
          <a:endParaRPr lang="ru-RU"/>
        </a:p>
      </dgm:t>
    </dgm:pt>
    <dgm:pt modelId="{955F5330-2CE4-4CE6-AFD7-06B91D1C08E0}" type="sibTrans" cxnId="{AC6FD474-D8D5-45FD-B3B4-3AF0157966FE}">
      <dgm:prSet/>
      <dgm:spPr/>
      <dgm:t>
        <a:bodyPr/>
        <a:lstStyle/>
        <a:p>
          <a:endParaRPr lang="ru-RU"/>
        </a:p>
      </dgm:t>
    </dgm:pt>
    <dgm:pt modelId="{389E5268-2C95-4582-837F-B075B8D30B55}">
      <dgm:prSet phldrT="[Текст]" custT="1"/>
      <dgm:spPr/>
      <dgm:t>
        <a:bodyPr/>
        <a:lstStyle/>
        <a:p>
          <a:r>
            <a:rPr lang="ru-RU" sz="2400" dirty="0" smtClean="0"/>
            <a:t>Клиент</a:t>
          </a:r>
          <a:endParaRPr lang="ru-RU" sz="2900" dirty="0"/>
        </a:p>
      </dgm:t>
    </dgm:pt>
    <dgm:pt modelId="{F14E5774-8D20-43EA-B38D-50B8CC8167C4}" type="parTrans" cxnId="{A85207E0-11D0-4B39-AE17-22D39DBAE14D}">
      <dgm:prSet/>
      <dgm:spPr/>
      <dgm:t>
        <a:bodyPr/>
        <a:lstStyle/>
        <a:p>
          <a:endParaRPr lang="ru-RU"/>
        </a:p>
      </dgm:t>
    </dgm:pt>
    <dgm:pt modelId="{6DFF24E1-C151-43B0-9320-4E5374304438}" type="sibTrans" cxnId="{A85207E0-11D0-4B39-AE17-22D39DBAE14D}">
      <dgm:prSet/>
      <dgm:spPr/>
      <dgm:t>
        <a:bodyPr/>
        <a:lstStyle/>
        <a:p>
          <a:endParaRPr lang="ru-RU"/>
        </a:p>
      </dgm:t>
    </dgm:pt>
    <dgm:pt modelId="{325C29A0-380C-4BA1-8FBB-1D14BB92BD41}">
      <dgm:prSet phldrT="[Текст]"/>
      <dgm:spPr/>
      <dgm:t>
        <a:bodyPr/>
        <a:lstStyle/>
        <a:p>
          <a:r>
            <a:rPr lang="en-US" dirty="0" err="1" smtClean="0"/>
            <a:t>AccessPoint</a:t>
          </a:r>
          <a:endParaRPr lang="ru-RU" dirty="0"/>
        </a:p>
      </dgm:t>
    </dgm:pt>
    <dgm:pt modelId="{3A9FB889-AEAF-4419-853B-0F7A3B08D03C}" type="parTrans" cxnId="{190BFB68-2C13-4D84-B51A-CBD41609EE4D}">
      <dgm:prSet/>
      <dgm:spPr/>
      <dgm:t>
        <a:bodyPr/>
        <a:lstStyle/>
        <a:p>
          <a:endParaRPr lang="ru-RU"/>
        </a:p>
      </dgm:t>
    </dgm:pt>
    <dgm:pt modelId="{401D661C-E19B-4CC2-8135-44F1D565C12F}" type="sibTrans" cxnId="{190BFB68-2C13-4D84-B51A-CBD41609EE4D}">
      <dgm:prSet/>
      <dgm:spPr/>
      <dgm:t>
        <a:bodyPr/>
        <a:lstStyle/>
        <a:p>
          <a:endParaRPr lang="ru-RU"/>
        </a:p>
      </dgm:t>
    </dgm:pt>
    <dgm:pt modelId="{D12FAC48-F0BD-48B6-A3CE-DA5866EF2D30}" type="pres">
      <dgm:prSet presAssocID="{E633B5A4-AC61-4B9D-BE62-63F27DE58CE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D5D0A-2352-4B23-ADF8-8BFDC1672FBF}" type="pres">
      <dgm:prSet presAssocID="{E633B5A4-AC61-4B9D-BE62-63F27DE58CEE}" presName="hierFlow" presStyleCnt="0"/>
      <dgm:spPr/>
    </dgm:pt>
    <dgm:pt modelId="{3D9A7296-0116-46D8-AE9B-B5C815395314}" type="pres">
      <dgm:prSet presAssocID="{E633B5A4-AC61-4B9D-BE62-63F27DE58CEE}" presName="firstBuf" presStyleCnt="0"/>
      <dgm:spPr/>
    </dgm:pt>
    <dgm:pt modelId="{E64658C5-77E6-40B9-A31B-024E8BB0A883}" type="pres">
      <dgm:prSet presAssocID="{E633B5A4-AC61-4B9D-BE62-63F27DE58CE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731AEDA-5087-4B1E-95A1-9DFB2D6F92E4}" type="pres">
      <dgm:prSet presAssocID="{C0A28AAE-886F-426D-9529-75FE9B787FF2}" presName="Name17" presStyleCnt="0"/>
      <dgm:spPr/>
    </dgm:pt>
    <dgm:pt modelId="{D8B2BA24-7BB1-4FE6-9FFB-0E645CB6DB7E}" type="pres">
      <dgm:prSet presAssocID="{C0A28AAE-886F-426D-9529-75FE9B787FF2}" presName="level1Shape" presStyleLbl="node0" presStyleIdx="0" presStyleCnt="1" custLinFactNeighborY="13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B8BF8F-055A-45D4-BD25-3AB2CA602C04}" type="pres">
      <dgm:prSet presAssocID="{C0A28AAE-886F-426D-9529-75FE9B787FF2}" presName="hierChild2" presStyleCnt="0"/>
      <dgm:spPr/>
    </dgm:pt>
    <dgm:pt modelId="{4299EB3D-B90C-4373-9B82-9185FA2BC93F}" type="pres">
      <dgm:prSet presAssocID="{B569C079-7E92-4AFE-A913-0118B97E9AF4}" presName="Name25" presStyleLbl="parChTrans1D2" presStyleIdx="0" presStyleCnt="1"/>
      <dgm:spPr/>
      <dgm:t>
        <a:bodyPr/>
        <a:lstStyle/>
        <a:p>
          <a:endParaRPr lang="ru-RU"/>
        </a:p>
      </dgm:t>
    </dgm:pt>
    <dgm:pt modelId="{3FC0DFC2-8663-4A9F-A849-B57DB7A68163}" type="pres">
      <dgm:prSet presAssocID="{B569C079-7E92-4AFE-A913-0118B97E9AF4}" presName="connTx" presStyleLbl="parChTrans1D2" presStyleIdx="0" presStyleCnt="1"/>
      <dgm:spPr/>
      <dgm:t>
        <a:bodyPr/>
        <a:lstStyle/>
        <a:p>
          <a:endParaRPr lang="ru-RU"/>
        </a:p>
      </dgm:t>
    </dgm:pt>
    <dgm:pt modelId="{E349535F-3F01-4676-B5E5-7C595C979A5E}" type="pres">
      <dgm:prSet presAssocID="{A4AAC761-90C0-4D00-84E4-C43CEBE27AF6}" presName="Name30" presStyleCnt="0"/>
      <dgm:spPr/>
    </dgm:pt>
    <dgm:pt modelId="{5A7E87DF-7DA3-4E53-8A33-EF7F8BF41664}" type="pres">
      <dgm:prSet presAssocID="{A4AAC761-90C0-4D00-84E4-C43CEBE27AF6}" presName="level2Shape" presStyleLbl="node2" presStyleIdx="0" presStyleCnt="1" custLinFactNeighborY="13011"/>
      <dgm:spPr/>
      <dgm:t>
        <a:bodyPr/>
        <a:lstStyle/>
        <a:p>
          <a:endParaRPr lang="ru-RU"/>
        </a:p>
      </dgm:t>
    </dgm:pt>
    <dgm:pt modelId="{408399E1-0A7E-4142-BADE-59B89B3C0300}" type="pres">
      <dgm:prSet presAssocID="{A4AAC761-90C0-4D00-84E4-C43CEBE27AF6}" presName="hierChild3" presStyleCnt="0"/>
      <dgm:spPr/>
    </dgm:pt>
    <dgm:pt modelId="{E44A2307-6F5F-439C-BBFC-2E02348EE01A}" type="pres">
      <dgm:prSet presAssocID="{8A7BB05E-EE89-4004-8326-D857D535D7EA}" presName="Name25" presStyleLbl="parChTrans1D3" presStyleIdx="0" presStyleCnt="2"/>
      <dgm:spPr/>
      <dgm:t>
        <a:bodyPr/>
        <a:lstStyle/>
        <a:p>
          <a:endParaRPr lang="ru-RU"/>
        </a:p>
      </dgm:t>
    </dgm:pt>
    <dgm:pt modelId="{E2C4CF1E-7BD0-43FF-8E49-23CD99EA0407}" type="pres">
      <dgm:prSet presAssocID="{8A7BB05E-EE89-4004-8326-D857D535D7EA}" presName="connTx" presStyleLbl="parChTrans1D3" presStyleIdx="0" presStyleCnt="2"/>
      <dgm:spPr/>
      <dgm:t>
        <a:bodyPr/>
        <a:lstStyle/>
        <a:p>
          <a:endParaRPr lang="ru-RU"/>
        </a:p>
      </dgm:t>
    </dgm:pt>
    <dgm:pt modelId="{5C79CF5C-D0E5-47A5-BB6F-D7DE4DE85FB5}" type="pres">
      <dgm:prSet presAssocID="{2FBAE4D1-A080-4A76-867F-B737364117DB}" presName="Name30" presStyleCnt="0"/>
      <dgm:spPr/>
    </dgm:pt>
    <dgm:pt modelId="{DBD487D3-197B-4B2C-8429-D99A498432CE}" type="pres">
      <dgm:prSet presAssocID="{2FBAE4D1-A080-4A76-867F-B737364117DB}" presName="level2Shape" presStyleLbl="node3" presStyleIdx="0" presStyleCnt="2" custLinFactNeighborY="13011"/>
      <dgm:spPr/>
      <dgm:t>
        <a:bodyPr/>
        <a:lstStyle/>
        <a:p>
          <a:endParaRPr lang="ru-RU"/>
        </a:p>
      </dgm:t>
    </dgm:pt>
    <dgm:pt modelId="{307683D4-2016-40EB-8867-CD92867D2DD7}" type="pres">
      <dgm:prSet presAssocID="{2FBAE4D1-A080-4A76-867F-B737364117DB}" presName="hierChild3" presStyleCnt="0"/>
      <dgm:spPr/>
    </dgm:pt>
    <dgm:pt modelId="{9C880ACF-A8AD-45AC-8F09-C7D22ECD092F}" type="pres">
      <dgm:prSet presAssocID="{3A9FB889-AEAF-4419-853B-0F7A3B08D03C}" presName="Name25" presStyleLbl="parChTrans1D3" presStyleIdx="1" presStyleCnt="2"/>
      <dgm:spPr/>
      <dgm:t>
        <a:bodyPr/>
        <a:lstStyle/>
        <a:p>
          <a:endParaRPr lang="ru-RU"/>
        </a:p>
      </dgm:t>
    </dgm:pt>
    <dgm:pt modelId="{3AECBCC6-F84E-4638-ACD8-F7FA2FDC63D0}" type="pres">
      <dgm:prSet presAssocID="{3A9FB889-AEAF-4419-853B-0F7A3B08D03C}" presName="connTx" presStyleLbl="parChTrans1D3" presStyleIdx="1" presStyleCnt="2"/>
      <dgm:spPr/>
      <dgm:t>
        <a:bodyPr/>
        <a:lstStyle/>
        <a:p>
          <a:endParaRPr lang="ru-RU"/>
        </a:p>
      </dgm:t>
    </dgm:pt>
    <dgm:pt modelId="{C4DAD84D-390C-43C7-987B-80DE0D424529}" type="pres">
      <dgm:prSet presAssocID="{325C29A0-380C-4BA1-8FBB-1D14BB92BD41}" presName="Name30" presStyleCnt="0"/>
      <dgm:spPr/>
    </dgm:pt>
    <dgm:pt modelId="{F797E9D1-9E66-4374-A3B6-947AA39FF06D}" type="pres">
      <dgm:prSet presAssocID="{325C29A0-380C-4BA1-8FBB-1D14BB92BD41}" presName="level2Shape" presStyleLbl="node3" presStyleIdx="1" presStyleCnt="2"/>
      <dgm:spPr/>
      <dgm:t>
        <a:bodyPr/>
        <a:lstStyle/>
        <a:p>
          <a:endParaRPr lang="ru-RU"/>
        </a:p>
      </dgm:t>
    </dgm:pt>
    <dgm:pt modelId="{B63156E0-36BC-443B-B6C8-2DCBCA9633F2}" type="pres">
      <dgm:prSet presAssocID="{325C29A0-380C-4BA1-8FBB-1D14BB92BD41}" presName="hierChild3" presStyleCnt="0"/>
      <dgm:spPr/>
    </dgm:pt>
    <dgm:pt modelId="{1620F3D8-58B6-448D-AD46-A9B329C0E1E8}" type="pres">
      <dgm:prSet presAssocID="{E633B5A4-AC61-4B9D-BE62-63F27DE58CEE}" presName="bgShapesFlow" presStyleCnt="0"/>
      <dgm:spPr/>
    </dgm:pt>
    <dgm:pt modelId="{CDB6F777-8855-4E47-815B-5830E1320248}" type="pres">
      <dgm:prSet presAssocID="{53173031-B3D2-4B2E-87C2-E969F1828AA1}" presName="rectComp" presStyleCnt="0"/>
      <dgm:spPr/>
    </dgm:pt>
    <dgm:pt modelId="{22368D10-3D5D-48B9-9D13-7173AA7157F4}" type="pres">
      <dgm:prSet presAssocID="{53173031-B3D2-4B2E-87C2-E969F1828AA1}" presName="bgRect" presStyleLbl="bgShp" presStyleIdx="0" presStyleCnt="3"/>
      <dgm:spPr/>
      <dgm:t>
        <a:bodyPr/>
        <a:lstStyle/>
        <a:p>
          <a:endParaRPr lang="ru-RU"/>
        </a:p>
      </dgm:t>
    </dgm:pt>
    <dgm:pt modelId="{A34709BC-F698-4AA0-9632-2236AF6C6894}" type="pres">
      <dgm:prSet presAssocID="{53173031-B3D2-4B2E-87C2-E969F1828AA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444EB-05AA-4B87-B1F2-FFC52F9666EB}" type="pres">
      <dgm:prSet presAssocID="{53173031-B3D2-4B2E-87C2-E969F1828AA1}" presName="spComp" presStyleCnt="0"/>
      <dgm:spPr/>
    </dgm:pt>
    <dgm:pt modelId="{E8E3B896-28AD-429A-AD8F-A2592C40E74C}" type="pres">
      <dgm:prSet presAssocID="{53173031-B3D2-4B2E-87C2-E969F1828AA1}" presName="hSp" presStyleCnt="0"/>
      <dgm:spPr/>
    </dgm:pt>
    <dgm:pt modelId="{889A29F0-5140-40FA-9538-57215A93E207}" type="pres">
      <dgm:prSet presAssocID="{9B031F30-B421-4091-A72C-154224BE3FB3}" presName="rectComp" presStyleCnt="0"/>
      <dgm:spPr/>
    </dgm:pt>
    <dgm:pt modelId="{A1C7BE8C-A44C-4AAA-8386-7D6B94EDA22E}" type="pres">
      <dgm:prSet presAssocID="{9B031F30-B421-4091-A72C-154224BE3FB3}" presName="bgRect" presStyleLbl="bgShp" presStyleIdx="1" presStyleCnt="3"/>
      <dgm:spPr/>
      <dgm:t>
        <a:bodyPr/>
        <a:lstStyle/>
        <a:p>
          <a:endParaRPr lang="ru-RU"/>
        </a:p>
      </dgm:t>
    </dgm:pt>
    <dgm:pt modelId="{2FC04081-2BCF-4975-8FE2-0A6CACB107E0}" type="pres">
      <dgm:prSet presAssocID="{9B031F30-B421-4091-A72C-154224BE3FB3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2D512-86C3-4198-92EF-26F2EBC8CEA0}" type="pres">
      <dgm:prSet presAssocID="{9B031F30-B421-4091-A72C-154224BE3FB3}" presName="spComp" presStyleCnt="0"/>
      <dgm:spPr/>
    </dgm:pt>
    <dgm:pt modelId="{65F814B3-0569-4EE7-8D62-48101DD07F74}" type="pres">
      <dgm:prSet presAssocID="{9B031F30-B421-4091-A72C-154224BE3FB3}" presName="hSp" presStyleCnt="0"/>
      <dgm:spPr/>
    </dgm:pt>
    <dgm:pt modelId="{12B90F53-EEDC-434C-B147-F1BD8AA72C27}" type="pres">
      <dgm:prSet presAssocID="{389E5268-2C95-4582-837F-B075B8D30B55}" presName="rectComp" presStyleCnt="0"/>
      <dgm:spPr/>
    </dgm:pt>
    <dgm:pt modelId="{41342EDF-6E88-4FCB-B8F8-3CD9DED506F2}" type="pres">
      <dgm:prSet presAssocID="{389E5268-2C95-4582-837F-B075B8D30B55}" presName="bgRect" presStyleLbl="bgShp" presStyleIdx="2" presStyleCnt="3"/>
      <dgm:spPr/>
      <dgm:t>
        <a:bodyPr/>
        <a:lstStyle/>
        <a:p>
          <a:endParaRPr lang="ru-RU"/>
        </a:p>
      </dgm:t>
    </dgm:pt>
    <dgm:pt modelId="{FAF4C262-6A68-41CA-8674-2A9AFB3EBDE4}" type="pres">
      <dgm:prSet presAssocID="{389E5268-2C95-4582-837F-B075B8D30B5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3CE68-136F-4C28-866E-64AB3BDD02D4}" type="presOf" srcId="{B569C079-7E92-4AFE-A913-0118B97E9AF4}" destId="{4299EB3D-B90C-4373-9B82-9185FA2BC93F}" srcOrd="0" destOrd="0" presId="urn:microsoft.com/office/officeart/2005/8/layout/hierarchy5"/>
    <dgm:cxn modelId="{0E2ACCEC-9955-4701-8E59-D7D0633CFA7B}" type="presOf" srcId="{389E5268-2C95-4582-837F-B075B8D30B55}" destId="{FAF4C262-6A68-41CA-8674-2A9AFB3EBDE4}" srcOrd="1" destOrd="0" presId="urn:microsoft.com/office/officeart/2005/8/layout/hierarchy5"/>
    <dgm:cxn modelId="{A85207E0-11D0-4B39-AE17-22D39DBAE14D}" srcId="{E633B5A4-AC61-4B9D-BE62-63F27DE58CEE}" destId="{389E5268-2C95-4582-837F-B075B8D30B55}" srcOrd="3" destOrd="0" parTransId="{F14E5774-8D20-43EA-B38D-50B8CC8167C4}" sibTransId="{6DFF24E1-C151-43B0-9320-4E5374304438}"/>
    <dgm:cxn modelId="{45EEC1C9-3EDB-40A8-BE38-9ED84CE56864}" type="presOf" srcId="{C0A28AAE-886F-426D-9529-75FE9B787FF2}" destId="{D8B2BA24-7BB1-4FE6-9FFB-0E645CB6DB7E}" srcOrd="0" destOrd="0" presId="urn:microsoft.com/office/officeart/2005/8/layout/hierarchy5"/>
    <dgm:cxn modelId="{1302F00E-67AA-4B5E-90C2-D1E4199B8F09}" type="presOf" srcId="{9B031F30-B421-4091-A72C-154224BE3FB3}" destId="{2FC04081-2BCF-4975-8FE2-0A6CACB107E0}" srcOrd="1" destOrd="0" presId="urn:microsoft.com/office/officeart/2005/8/layout/hierarchy5"/>
    <dgm:cxn modelId="{A04654BC-72F6-4830-8C99-8A80846F356B}" type="presOf" srcId="{389E5268-2C95-4582-837F-B075B8D30B55}" destId="{41342EDF-6E88-4FCB-B8F8-3CD9DED506F2}" srcOrd="0" destOrd="0" presId="urn:microsoft.com/office/officeart/2005/8/layout/hierarchy5"/>
    <dgm:cxn modelId="{AC6FD474-D8D5-45FD-B3B4-3AF0157966FE}" srcId="{E633B5A4-AC61-4B9D-BE62-63F27DE58CEE}" destId="{9B031F30-B421-4091-A72C-154224BE3FB3}" srcOrd="2" destOrd="0" parTransId="{5F242AB1-8E86-4F2F-A237-44BD33B2DAB6}" sibTransId="{955F5330-2CE4-4CE6-AFD7-06B91D1C08E0}"/>
    <dgm:cxn modelId="{78355F20-CB14-4E9A-9995-08D0F59AF3EC}" srcId="{E633B5A4-AC61-4B9D-BE62-63F27DE58CEE}" destId="{53173031-B3D2-4B2E-87C2-E969F1828AA1}" srcOrd="1" destOrd="0" parTransId="{4CC3AA23-A21F-4E8F-8282-B39D7BD96C95}" sibTransId="{C4B73324-117F-43AC-A0E2-AC9F9FA15722}"/>
    <dgm:cxn modelId="{190BFB68-2C13-4D84-B51A-CBD41609EE4D}" srcId="{A4AAC761-90C0-4D00-84E4-C43CEBE27AF6}" destId="{325C29A0-380C-4BA1-8FBB-1D14BB92BD41}" srcOrd="1" destOrd="0" parTransId="{3A9FB889-AEAF-4419-853B-0F7A3B08D03C}" sibTransId="{401D661C-E19B-4CC2-8135-44F1D565C12F}"/>
    <dgm:cxn modelId="{87F6C20F-CE1D-462B-AA1C-EEBFFB90F16F}" type="presOf" srcId="{325C29A0-380C-4BA1-8FBB-1D14BB92BD41}" destId="{F797E9D1-9E66-4374-A3B6-947AA39FF06D}" srcOrd="0" destOrd="0" presId="urn:microsoft.com/office/officeart/2005/8/layout/hierarchy5"/>
    <dgm:cxn modelId="{E23B8035-462F-48EF-A312-82AE4E888DE5}" type="presOf" srcId="{E633B5A4-AC61-4B9D-BE62-63F27DE58CEE}" destId="{D12FAC48-F0BD-48B6-A3CE-DA5866EF2D30}" srcOrd="0" destOrd="0" presId="urn:microsoft.com/office/officeart/2005/8/layout/hierarchy5"/>
    <dgm:cxn modelId="{5ADE3B38-B00D-4914-A556-EFC1E7BC1EC4}" srcId="{E633B5A4-AC61-4B9D-BE62-63F27DE58CEE}" destId="{C0A28AAE-886F-426D-9529-75FE9B787FF2}" srcOrd="0" destOrd="0" parTransId="{E9333C7D-4724-4B20-B442-38DD6E52989C}" sibTransId="{CBD49663-5707-450E-90EA-602575476156}"/>
    <dgm:cxn modelId="{0E419312-CEE2-4AC2-8C08-964CC8E3E911}" type="presOf" srcId="{2FBAE4D1-A080-4A76-867F-B737364117DB}" destId="{DBD487D3-197B-4B2C-8429-D99A498432CE}" srcOrd="0" destOrd="0" presId="urn:microsoft.com/office/officeart/2005/8/layout/hierarchy5"/>
    <dgm:cxn modelId="{E395C990-ECAA-46F7-A54D-1042ECC3D2E7}" type="presOf" srcId="{A4AAC761-90C0-4D00-84E4-C43CEBE27AF6}" destId="{5A7E87DF-7DA3-4E53-8A33-EF7F8BF41664}" srcOrd="0" destOrd="0" presId="urn:microsoft.com/office/officeart/2005/8/layout/hierarchy5"/>
    <dgm:cxn modelId="{EE104EE1-DCED-4A3C-99D5-246B394673D7}" type="presOf" srcId="{3A9FB889-AEAF-4419-853B-0F7A3B08D03C}" destId="{9C880ACF-A8AD-45AC-8F09-C7D22ECD092F}" srcOrd="0" destOrd="0" presId="urn:microsoft.com/office/officeart/2005/8/layout/hierarchy5"/>
    <dgm:cxn modelId="{DD95F6C0-97E7-42FC-9CF1-75E369F7FB99}" type="presOf" srcId="{8A7BB05E-EE89-4004-8326-D857D535D7EA}" destId="{E44A2307-6F5F-439C-BBFC-2E02348EE01A}" srcOrd="0" destOrd="0" presId="urn:microsoft.com/office/officeart/2005/8/layout/hierarchy5"/>
    <dgm:cxn modelId="{95C074AF-71DA-4ED3-82EB-9CB5EDA49497}" srcId="{A4AAC761-90C0-4D00-84E4-C43CEBE27AF6}" destId="{2FBAE4D1-A080-4A76-867F-B737364117DB}" srcOrd="0" destOrd="0" parTransId="{8A7BB05E-EE89-4004-8326-D857D535D7EA}" sibTransId="{FB8CFF4D-95A8-4168-A75A-8D3ECAE6E294}"/>
    <dgm:cxn modelId="{0FC8C18D-3941-43D2-82F3-41E8529301BD}" srcId="{C0A28AAE-886F-426D-9529-75FE9B787FF2}" destId="{A4AAC761-90C0-4D00-84E4-C43CEBE27AF6}" srcOrd="0" destOrd="0" parTransId="{B569C079-7E92-4AFE-A913-0118B97E9AF4}" sibTransId="{E12F7EF5-E588-4052-816C-E78D811AF6B3}"/>
    <dgm:cxn modelId="{896F8ED7-A661-40B7-8EA1-255BE53BFD06}" type="presOf" srcId="{9B031F30-B421-4091-A72C-154224BE3FB3}" destId="{A1C7BE8C-A44C-4AAA-8386-7D6B94EDA22E}" srcOrd="0" destOrd="0" presId="urn:microsoft.com/office/officeart/2005/8/layout/hierarchy5"/>
    <dgm:cxn modelId="{0B7660FD-531B-4F51-8371-74CB127B9FCE}" type="presOf" srcId="{3A9FB889-AEAF-4419-853B-0F7A3B08D03C}" destId="{3AECBCC6-F84E-4638-ACD8-F7FA2FDC63D0}" srcOrd="1" destOrd="0" presId="urn:microsoft.com/office/officeart/2005/8/layout/hierarchy5"/>
    <dgm:cxn modelId="{8F5F9032-5F79-4B31-BC17-6BDBD88D375B}" type="presOf" srcId="{53173031-B3D2-4B2E-87C2-E969F1828AA1}" destId="{22368D10-3D5D-48B9-9D13-7173AA7157F4}" srcOrd="0" destOrd="0" presId="urn:microsoft.com/office/officeart/2005/8/layout/hierarchy5"/>
    <dgm:cxn modelId="{A440C84F-CE54-4E81-BD54-53D1E8B25110}" type="presOf" srcId="{8A7BB05E-EE89-4004-8326-D857D535D7EA}" destId="{E2C4CF1E-7BD0-43FF-8E49-23CD99EA0407}" srcOrd="1" destOrd="0" presId="urn:microsoft.com/office/officeart/2005/8/layout/hierarchy5"/>
    <dgm:cxn modelId="{07E95730-CFB0-44AA-B323-0D231B18AABB}" type="presOf" srcId="{B569C079-7E92-4AFE-A913-0118B97E9AF4}" destId="{3FC0DFC2-8663-4A9F-A849-B57DB7A68163}" srcOrd="1" destOrd="0" presId="urn:microsoft.com/office/officeart/2005/8/layout/hierarchy5"/>
    <dgm:cxn modelId="{B6D0D94C-0705-4B92-BFFB-3C50E85F59A5}" type="presOf" srcId="{53173031-B3D2-4B2E-87C2-E969F1828AA1}" destId="{A34709BC-F698-4AA0-9632-2236AF6C6894}" srcOrd="1" destOrd="0" presId="urn:microsoft.com/office/officeart/2005/8/layout/hierarchy5"/>
    <dgm:cxn modelId="{5E1D0A69-1F41-456E-9A40-E4E02E8576CE}" type="presParOf" srcId="{D12FAC48-F0BD-48B6-A3CE-DA5866EF2D30}" destId="{902D5D0A-2352-4B23-ADF8-8BFDC1672FBF}" srcOrd="0" destOrd="0" presId="urn:microsoft.com/office/officeart/2005/8/layout/hierarchy5"/>
    <dgm:cxn modelId="{68410321-18CF-4FB0-82A5-9051D42014C8}" type="presParOf" srcId="{902D5D0A-2352-4B23-ADF8-8BFDC1672FBF}" destId="{3D9A7296-0116-46D8-AE9B-B5C815395314}" srcOrd="0" destOrd="0" presId="urn:microsoft.com/office/officeart/2005/8/layout/hierarchy5"/>
    <dgm:cxn modelId="{048218A8-8A23-48B4-9880-2538BFC8825C}" type="presParOf" srcId="{902D5D0A-2352-4B23-ADF8-8BFDC1672FBF}" destId="{E64658C5-77E6-40B9-A31B-024E8BB0A883}" srcOrd="1" destOrd="0" presId="urn:microsoft.com/office/officeart/2005/8/layout/hierarchy5"/>
    <dgm:cxn modelId="{D4190EEE-F2CF-451F-AA99-5CE2C296ADA2}" type="presParOf" srcId="{E64658C5-77E6-40B9-A31B-024E8BB0A883}" destId="{1731AEDA-5087-4B1E-95A1-9DFB2D6F92E4}" srcOrd="0" destOrd="0" presId="urn:microsoft.com/office/officeart/2005/8/layout/hierarchy5"/>
    <dgm:cxn modelId="{8438251C-E63C-4F28-BC63-09D5EF4EEF50}" type="presParOf" srcId="{1731AEDA-5087-4B1E-95A1-9DFB2D6F92E4}" destId="{D8B2BA24-7BB1-4FE6-9FFB-0E645CB6DB7E}" srcOrd="0" destOrd="0" presId="urn:microsoft.com/office/officeart/2005/8/layout/hierarchy5"/>
    <dgm:cxn modelId="{CBB2507D-56EC-4588-AD36-1F3CC97506C0}" type="presParOf" srcId="{1731AEDA-5087-4B1E-95A1-9DFB2D6F92E4}" destId="{FBB8BF8F-055A-45D4-BD25-3AB2CA602C04}" srcOrd="1" destOrd="0" presId="urn:microsoft.com/office/officeart/2005/8/layout/hierarchy5"/>
    <dgm:cxn modelId="{4C1A625E-AB79-4886-BAEB-F196B071E4A1}" type="presParOf" srcId="{FBB8BF8F-055A-45D4-BD25-3AB2CA602C04}" destId="{4299EB3D-B90C-4373-9B82-9185FA2BC93F}" srcOrd="0" destOrd="0" presId="urn:microsoft.com/office/officeart/2005/8/layout/hierarchy5"/>
    <dgm:cxn modelId="{1F12F136-2B56-4942-A26B-C115248D9446}" type="presParOf" srcId="{4299EB3D-B90C-4373-9B82-9185FA2BC93F}" destId="{3FC0DFC2-8663-4A9F-A849-B57DB7A68163}" srcOrd="0" destOrd="0" presId="urn:microsoft.com/office/officeart/2005/8/layout/hierarchy5"/>
    <dgm:cxn modelId="{164BB236-B3F8-48B9-942C-A4FBAAB6E4CC}" type="presParOf" srcId="{FBB8BF8F-055A-45D4-BD25-3AB2CA602C04}" destId="{E349535F-3F01-4676-B5E5-7C595C979A5E}" srcOrd="1" destOrd="0" presId="urn:microsoft.com/office/officeart/2005/8/layout/hierarchy5"/>
    <dgm:cxn modelId="{D9FCD55B-F0D0-4EC2-A404-17B92BCF9449}" type="presParOf" srcId="{E349535F-3F01-4676-B5E5-7C595C979A5E}" destId="{5A7E87DF-7DA3-4E53-8A33-EF7F8BF41664}" srcOrd="0" destOrd="0" presId="urn:microsoft.com/office/officeart/2005/8/layout/hierarchy5"/>
    <dgm:cxn modelId="{C3FE969A-9748-4EFC-8F19-1B6090B9CFAD}" type="presParOf" srcId="{E349535F-3F01-4676-B5E5-7C595C979A5E}" destId="{408399E1-0A7E-4142-BADE-59B89B3C0300}" srcOrd="1" destOrd="0" presId="urn:microsoft.com/office/officeart/2005/8/layout/hierarchy5"/>
    <dgm:cxn modelId="{495BDC4E-10FD-48A7-83CE-0A9817EFED69}" type="presParOf" srcId="{408399E1-0A7E-4142-BADE-59B89B3C0300}" destId="{E44A2307-6F5F-439C-BBFC-2E02348EE01A}" srcOrd="0" destOrd="0" presId="urn:microsoft.com/office/officeart/2005/8/layout/hierarchy5"/>
    <dgm:cxn modelId="{750C7052-FFF1-4744-8CBA-BC9F2687FE34}" type="presParOf" srcId="{E44A2307-6F5F-439C-BBFC-2E02348EE01A}" destId="{E2C4CF1E-7BD0-43FF-8E49-23CD99EA0407}" srcOrd="0" destOrd="0" presId="urn:microsoft.com/office/officeart/2005/8/layout/hierarchy5"/>
    <dgm:cxn modelId="{0B6C35E9-C863-48DD-AF3A-3D01A55287CA}" type="presParOf" srcId="{408399E1-0A7E-4142-BADE-59B89B3C0300}" destId="{5C79CF5C-D0E5-47A5-BB6F-D7DE4DE85FB5}" srcOrd="1" destOrd="0" presId="urn:microsoft.com/office/officeart/2005/8/layout/hierarchy5"/>
    <dgm:cxn modelId="{7671A8C5-DAD5-4886-8E05-5411AD65B6E2}" type="presParOf" srcId="{5C79CF5C-D0E5-47A5-BB6F-D7DE4DE85FB5}" destId="{DBD487D3-197B-4B2C-8429-D99A498432CE}" srcOrd="0" destOrd="0" presId="urn:microsoft.com/office/officeart/2005/8/layout/hierarchy5"/>
    <dgm:cxn modelId="{45C6745D-9AE5-4C93-A0F6-971B870E1752}" type="presParOf" srcId="{5C79CF5C-D0E5-47A5-BB6F-D7DE4DE85FB5}" destId="{307683D4-2016-40EB-8867-CD92867D2DD7}" srcOrd="1" destOrd="0" presId="urn:microsoft.com/office/officeart/2005/8/layout/hierarchy5"/>
    <dgm:cxn modelId="{41F81974-BA8A-4C0F-95E2-F2A8E177E01F}" type="presParOf" srcId="{408399E1-0A7E-4142-BADE-59B89B3C0300}" destId="{9C880ACF-A8AD-45AC-8F09-C7D22ECD092F}" srcOrd="2" destOrd="0" presId="urn:microsoft.com/office/officeart/2005/8/layout/hierarchy5"/>
    <dgm:cxn modelId="{F8304307-DEF8-489B-8522-E34435DA463E}" type="presParOf" srcId="{9C880ACF-A8AD-45AC-8F09-C7D22ECD092F}" destId="{3AECBCC6-F84E-4638-ACD8-F7FA2FDC63D0}" srcOrd="0" destOrd="0" presId="urn:microsoft.com/office/officeart/2005/8/layout/hierarchy5"/>
    <dgm:cxn modelId="{FED4B765-CD55-42FF-8274-73DE06A1D880}" type="presParOf" srcId="{408399E1-0A7E-4142-BADE-59B89B3C0300}" destId="{C4DAD84D-390C-43C7-987B-80DE0D424529}" srcOrd="3" destOrd="0" presId="urn:microsoft.com/office/officeart/2005/8/layout/hierarchy5"/>
    <dgm:cxn modelId="{C792D8CA-282B-48BE-8176-F64D35302EE2}" type="presParOf" srcId="{C4DAD84D-390C-43C7-987B-80DE0D424529}" destId="{F797E9D1-9E66-4374-A3B6-947AA39FF06D}" srcOrd="0" destOrd="0" presId="urn:microsoft.com/office/officeart/2005/8/layout/hierarchy5"/>
    <dgm:cxn modelId="{6AFFA06C-6960-4FB9-B18C-531683749219}" type="presParOf" srcId="{C4DAD84D-390C-43C7-987B-80DE0D424529}" destId="{B63156E0-36BC-443B-B6C8-2DCBCA9633F2}" srcOrd="1" destOrd="0" presId="urn:microsoft.com/office/officeart/2005/8/layout/hierarchy5"/>
    <dgm:cxn modelId="{A03DE302-9F91-457C-91F5-724C0375F9B8}" type="presParOf" srcId="{D12FAC48-F0BD-48B6-A3CE-DA5866EF2D30}" destId="{1620F3D8-58B6-448D-AD46-A9B329C0E1E8}" srcOrd="1" destOrd="0" presId="urn:microsoft.com/office/officeart/2005/8/layout/hierarchy5"/>
    <dgm:cxn modelId="{B4AC1EE8-D3C6-43D9-A259-A97907C828EA}" type="presParOf" srcId="{1620F3D8-58B6-448D-AD46-A9B329C0E1E8}" destId="{CDB6F777-8855-4E47-815B-5830E1320248}" srcOrd="0" destOrd="0" presId="urn:microsoft.com/office/officeart/2005/8/layout/hierarchy5"/>
    <dgm:cxn modelId="{41157CE6-5B1C-464E-AB8C-91BF8AC26EE1}" type="presParOf" srcId="{CDB6F777-8855-4E47-815B-5830E1320248}" destId="{22368D10-3D5D-48B9-9D13-7173AA7157F4}" srcOrd="0" destOrd="0" presId="urn:microsoft.com/office/officeart/2005/8/layout/hierarchy5"/>
    <dgm:cxn modelId="{B3C90486-040E-4330-9C6E-ADE2372CE572}" type="presParOf" srcId="{CDB6F777-8855-4E47-815B-5830E1320248}" destId="{A34709BC-F698-4AA0-9632-2236AF6C6894}" srcOrd="1" destOrd="0" presId="urn:microsoft.com/office/officeart/2005/8/layout/hierarchy5"/>
    <dgm:cxn modelId="{D432CF10-C754-4FCF-AF10-475EBC9754AA}" type="presParOf" srcId="{1620F3D8-58B6-448D-AD46-A9B329C0E1E8}" destId="{8B4444EB-05AA-4B87-B1F2-FFC52F9666EB}" srcOrd="1" destOrd="0" presId="urn:microsoft.com/office/officeart/2005/8/layout/hierarchy5"/>
    <dgm:cxn modelId="{FC365DAA-4C26-452F-BF87-2ADF85F571F1}" type="presParOf" srcId="{8B4444EB-05AA-4B87-B1F2-FFC52F9666EB}" destId="{E8E3B896-28AD-429A-AD8F-A2592C40E74C}" srcOrd="0" destOrd="0" presId="urn:microsoft.com/office/officeart/2005/8/layout/hierarchy5"/>
    <dgm:cxn modelId="{F7D07DC9-D271-4DEB-8CD7-D82D8EEFB937}" type="presParOf" srcId="{1620F3D8-58B6-448D-AD46-A9B329C0E1E8}" destId="{889A29F0-5140-40FA-9538-57215A93E207}" srcOrd="2" destOrd="0" presId="urn:microsoft.com/office/officeart/2005/8/layout/hierarchy5"/>
    <dgm:cxn modelId="{EEDA08FC-12F0-4FCD-967A-91411C192B96}" type="presParOf" srcId="{889A29F0-5140-40FA-9538-57215A93E207}" destId="{A1C7BE8C-A44C-4AAA-8386-7D6B94EDA22E}" srcOrd="0" destOrd="0" presId="urn:microsoft.com/office/officeart/2005/8/layout/hierarchy5"/>
    <dgm:cxn modelId="{171D4657-E4FC-4DFF-8758-9E5DEC9D0617}" type="presParOf" srcId="{889A29F0-5140-40FA-9538-57215A93E207}" destId="{2FC04081-2BCF-4975-8FE2-0A6CACB107E0}" srcOrd="1" destOrd="0" presId="urn:microsoft.com/office/officeart/2005/8/layout/hierarchy5"/>
    <dgm:cxn modelId="{74AC4691-0CF4-4BAB-A4F2-94054BCD9ABD}" type="presParOf" srcId="{1620F3D8-58B6-448D-AD46-A9B329C0E1E8}" destId="{CFF2D512-86C3-4198-92EF-26F2EBC8CEA0}" srcOrd="3" destOrd="0" presId="urn:microsoft.com/office/officeart/2005/8/layout/hierarchy5"/>
    <dgm:cxn modelId="{D4E0BC32-1034-4A8E-8F4B-33350A6F6E90}" type="presParOf" srcId="{CFF2D512-86C3-4198-92EF-26F2EBC8CEA0}" destId="{65F814B3-0569-4EE7-8D62-48101DD07F74}" srcOrd="0" destOrd="0" presId="urn:microsoft.com/office/officeart/2005/8/layout/hierarchy5"/>
    <dgm:cxn modelId="{5B304AF5-4C07-47A0-8308-B0D9365E5DE4}" type="presParOf" srcId="{1620F3D8-58B6-448D-AD46-A9B329C0E1E8}" destId="{12B90F53-EEDC-434C-B147-F1BD8AA72C27}" srcOrd="4" destOrd="0" presId="urn:microsoft.com/office/officeart/2005/8/layout/hierarchy5"/>
    <dgm:cxn modelId="{752F5F51-F18A-43FF-A6EB-E2E600682F78}" type="presParOf" srcId="{12B90F53-EEDC-434C-B147-F1BD8AA72C27}" destId="{41342EDF-6E88-4FCB-B8F8-3CD9DED506F2}" srcOrd="0" destOrd="0" presId="urn:microsoft.com/office/officeart/2005/8/layout/hierarchy5"/>
    <dgm:cxn modelId="{1EE71D16-AE37-453F-93D2-157B0449C3A2}" type="presParOf" srcId="{12B90F53-EEDC-434C-B147-F1BD8AA72C27}" destId="{FAF4C262-6A68-41CA-8674-2A9AFB3EBDE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42EDF-6E88-4FCB-B8F8-3CD9DED506F2}">
      <dsp:nvSpPr>
        <dsp:cNvPr id="0" name=""/>
        <dsp:cNvSpPr/>
      </dsp:nvSpPr>
      <dsp:spPr>
        <a:xfrm>
          <a:off x="6145954" y="0"/>
          <a:ext cx="2047416" cy="27820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Клиент</a:t>
          </a:r>
          <a:endParaRPr lang="ru-RU" sz="2900" kern="1200" dirty="0"/>
        </a:p>
      </dsp:txBody>
      <dsp:txXfrm>
        <a:off x="6145954" y="0"/>
        <a:ext cx="2047416" cy="834615"/>
      </dsp:txXfrm>
    </dsp:sp>
    <dsp:sp modelId="{A1C7BE8C-A44C-4AAA-8386-7D6B94EDA22E}">
      <dsp:nvSpPr>
        <dsp:cNvPr id="0" name=""/>
        <dsp:cNvSpPr/>
      </dsp:nvSpPr>
      <dsp:spPr>
        <a:xfrm>
          <a:off x="3757301" y="0"/>
          <a:ext cx="2047416" cy="27820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Сервер</a:t>
          </a: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757301" y="0"/>
        <a:ext cx="2047416" cy="834615"/>
      </dsp:txXfrm>
    </dsp:sp>
    <dsp:sp modelId="{22368D10-3D5D-48B9-9D13-7173AA7157F4}">
      <dsp:nvSpPr>
        <dsp:cNvPr id="0" name=""/>
        <dsp:cNvSpPr/>
      </dsp:nvSpPr>
      <dsp:spPr>
        <a:xfrm>
          <a:off x="1368649" y="0"/>
          <a:ext cx="2047416" cy="27820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Коннекторы</a:t>
          </a:r>
          <a:endParaRPr lang="ru-RU" sz="1200" kern="1200" dirty="0" smtClean="0"/>
        </a:p>
      </dsp:txBody>
      <dsp:txXfrm>
        <a:off x="1368649" y="0"/>
        <a:ext cx="2047416" cy="834615"/>
      </dsp:txXfrm>
    </dsp:sp>
    <dsp:sp modelId="{D8B2BA24-7BB1-4FE6-9FFB-0E645CB6DB7E}">
      <dsp:nvSpPr>
        <dsp:cNvPr id="0" name=""/>
        <dsp:cNvSpPr/>
      </dsp:nvSpPr>
      <dsp:spPr>
        <a:xfrm>
          <a:off x="1539267" y="1437143"/>
          <a:ext cx="1706180" cy="853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err="1" smtClean="0"/>
            <a:t>QlikView</a:t>
          </a:r>
          <a:r>
            <a:rPr lang="en-US" sz="1400" b="0" i="0" kern="1200" dirty="0" smtClean="0"/>
            <a:t> SAP </a:t>
          </a:r>
          <a:r>
            <a:rPr lang="ru-RU" sz="1400" b="0" i="0" kern="1200" dirty="0" smtClean="0"/>
            <a:t>Коннектор</a:t>
          </a:r>
          <a:endParaRPr lang="ru-RU" sz="1400" kern="1200" dirty="0"/>
        </a:p>
      </dsp:txBody>
      <dsp:txXfrm>
        <a:off x="1564253" y="1462129"/>
        <a:ext cx="1656208" cy="803118"/>
      </dsp:txXfrm>
    </dsp:sp>
    <dsp:sp modelId="{4299EB3D-B90C-4373-9B82-9185FA2BC93F}">
      <dsp:nvSpPr>
        <dsp:cNvPr id="0" name=""/>
        <dsp:cNvSpPr/>
      </dsp:nvSpPr>
      <dsp:spPr>
        <a:xfrm>
          <a:off x="3245447" y="1836090"/>
          <a:ext cx="682472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682472" y="275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69621" y="1846626"/>
        <a:ext cx="34123" cy="34123"/>
      </dsp:txXfrm>
    </dsp:sp>
    <dsp:sp modelId="{5A7E87DF-7DA3-4E53-8A33-EF7F8BF41664}">
      <dsp:nvSpPr>
        <dsp:cNvPr id="0" name=""/>
        <dsp:cNvSpPr/>
      </dsp:nvSpPr>
      <dsp:spPr>
        <a:xfrm>
          <a:off x="3927919" y="1437143"/>
          <a:ext cx="1706180" cy="853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Enterprise Edition Server</a:t>
          </a:r>
          <a:endParaRPr lang="ru-RU" sz="1400" b="1" i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 smtClean="0"/>
            <a:t>QlikView</a:t>
          </a:r>
          <a:r>
            <a:rPr lang="en-US" sz="1400" b="1" i="0" kern="1200" dirty="0" smtClean="0"/>
            <a:t> Publisher</a:t>
          </a:r>
          <a:endParaRPr lang="ru-RU" sz="1400" kern="1200" dirty="0"/>
        </a:p>
      </dsp:txBody>
      <dsp:txXfrm>
        <a:off x="3952905" y="1462129"/>
        <a:ext cx="1656208" cy="803118"/>
      </dsp:txXfrm>
    </dsp:sp>
    <dsp:sp modelId="{E44A2307-6F5F-439C-BBFC-2E02348EE01A}">
      <dsp:nvSpPr>
        <dsp:cNvPr id="0" name=""/>
        <dsp:cNvSpPr/>
      </dsp:nvSpPr>
      <dsp:spPr>
        <a:xfrm rot="19457599">
          <a:off x="5555102" y="1590827"/>
          <a:ext cx="840467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840467" y="2759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54324" y="1597413"/>
        <a:ext cx="42023" cy="42023"/>
      </dsp:txXfrm>
    </dsp:sp>
    <dsp:sp modelId="{DBD487D3-197B-4B2C-8429-D99A498432CE}">
      <dsp:nvSpPr>
        <dsp:cNvPr id="0" name=""/>
        <dsp:cNvSpPr/>
      </dsp:nvSpPr>
      <dsp:spPr>
        <a:xfrm>
          <a:off x="6316572" y="946616"/>
          <a:ext cx="1706180" cy="853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Web </a:t>
          </a:r>
          <a:r>
            <a:rPr lang="ru-RU" sz="1400" kern="1200" dirty="0" smtClean="0"/>
            <a:t>интерфейс</a:t>
          </a:r>
          <a:endParaRPr lang="ru-RU" sz="1400" kern="1200" dirty="0"/>
        </a:p>
      </dsp:txBody>
      <dsp:txXfrm>
        <a:off x="6341558" y="971602"/>
        <a:ext cx="1656208" cy="803118"/>
      </dsp:txXfrm>
    </dsp:sp>
    <dsp:sp modelId="{9C880ACF-A8AD-45AC-8F09-C7D22ECD092F}">
      <dsp:nvSpPr>
        <dsp:cNvPr id="0" name=""/>
        <dsp:cNvSpPr/>
      </dsp:nvSpPr>
      <dsp:spPr>
        <a:xfrm rot="1744739">
          <a:off x="5584883" y="2025856"/>
          <a:ext cx="780904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780904" y="2759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55813" y="2033931"/>
        <a:ext cx="39045" cy="39045"/>
      </dsp:txXfrm>
    </dsp:sp>
    <dsp:sp modelId="{F797E9D1-9E66-4374-A3B6-947AA39FF06D}">
      <dsp:nvSpPr>
        <dsp:cNvPr id="0" name=""/>
        <dsp:cNvSpPr/>
      </dsp:nvSpPr>
      <dsp:spPr>
        <a:xfrm>
          <a:off x="6316572" y="1816674"/>
          <a:ext cx="1706180" cy="853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AccessPoint</a:t>
          </a:r>
          <a:endParaRPr lang="ru-RU" sz="1400" kern="1200" dirty="0"/>
        </a:p>
      </dsp:txBody>
      <dsp:txXfrm>
        <a:off x="6341558" y="1841660"/>
        <a:ext cx="1656208" cy="803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91D26-73B3-4894-8976-AA5B93E0C68F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303C1-6840-4F13-89A3-39C707975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4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303C1-6840-4F13-89A3-39C7079753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0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303C1-6840-4F13-89A3-39C7079753F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4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303C1-6840-4F13-89A3-39C7079753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0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0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1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8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6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62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3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2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5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7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65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6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5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9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5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4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F1C64-B87D-4908-AB67-C938EA03642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94484D-F12B-409A-AC42-52FD0ED5E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548188"/>
            <a:ext cx="3133725" cy="2309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3484" y="1155111"/>
            <a:ext cx="9448800" cy="1331566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QlikView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2783" y="4750029"/>
            <a:ext cx="9111520" cy="194733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41582" y="3348108"/>
            <a:ext cx="6532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Бизнес-анализ </a:t>
            </a:r>
            <a:r>
              <a:rPr lang="ru-RU" sz="2400" dirty="0" smtClean="0"/>
              <a:t>данных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79086" y="6406630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О «Промышленные инновации»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91" y="198235"/>
            <a:ext cx="1685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emark.sk/files/Images/nove/pocitace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66574"/>
            <a:ext cx="3665535" cy="269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2782" y="225920"/>
            <a:ext cx="9448800" cy="6405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Обзор работы приложения </a:t>
            </a:r>
            <a:r>
              <a:rPr lang="en-US" sz="3600" dirty="0" err="1" smtClean="0">
                <a:solidFill>
                  <a:schemeClr val="tx1"/>
                </a:solidFill>
              </a:rPr>
              <a:t>QlikView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465" t="12396" r="57015" b="8544"/>
          <a:stretch/>
        </p:blipFill>
        <p:spPr>
          <a:xfrm>
            <a:off x="727377" y="951977"/>
            <a:ext cx="8728595" cy="59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7" y="206953"/>
            <a:ext cx="9448800" cy="64053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Интерфейс пользователя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2172" t="7534" r="24663" b="61578"/>
          <a:stretch/>
        </p:blipFill>
        <p:spPr>
          <a:xfrm>
            <a:off x="946880" y="807309"/>
            <a:ext cx="8356776" cy="2822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3180" t="14791" r="25581" b="50224"/>
          <a:stretch/>
        </p:blipFill>
        <p:spPr>
          <a:xfrm>
            <a:off x="946879" y="3630096"/>
            <a:ext cx="8356777" cy="3227904"/>
          </a:xfrm>
          <a:prstGeom prst="rect">
            <a:avLst/>
          </a:prstGeom>
        </p:spPr>
      </p:pic>
      <p:sp>
        <p:nvSpPr>
          <p:cNvPr id="12" name="Выноска 3 (с границей) 11"/>
          <p:cNvSpPr/>
          <p:nvPr/>
        </p:nvSpPr>
        <p:spPr>
          <a:xfrm>
            <a:off x="9897253" y="1525955"/>
            <a:ext cx="1828800" cy="1189807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2890"/>
              <a:gd name="adj8" fmla="val -3265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AccessPoint</a:t>
            </a:r>
            <a:r>
              <a:rPr lang="en-US" sz="1200" dirty="0" smtClean="0">
                <a:solidFill>
                  <a:schemeClr val="tx1"/>
                </a:solidFill>
              </a:rPr>
              <a:t> – </a:t>
            </a:r>
            <a:r>
              <a:rPr lang="ru-RU" sz="1200" dirty="0" smtClean="0">
                <a:solidFill>
                  <a:schemeClr val="tx1"/>
                </a:solidFill>
              </a:rPr>
              <a:t>пользовательский интерфейс для запуска реализованных отчетов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Выноска 3 (с границей) 12"/>
          <p:cNvSpPr/>
          <p:nvPr/>
        </p:nvSpPr>
        <p:spPr>
          <a:xfrm>
            <a:off x="9897253" y="4028863"/>
            <a:ext cx="1828800" cy="1276305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2890"/>
              <a:gd name="adj8" fmla="val -3265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1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Выводить перечень готовых отчетов в интерфейсе можно в табличном формате или же списком.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Выноска 3 (без границы) 14"/>
          <p:cNvSpPr/>
          <p:nvPr/>
        </p:nvSpPr>
        <p:spPr>
          <a:xfrm>
            <a:off x="205947" y="1887090"/>
            <a:ext cx="1169302" cy="1147784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0906"/>
              <a:gd name="adj8" fmla="val 13273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52400">
              <a:schemeClr val="accent1">
                <a:lumMod val="40000"/>
                <a:lumOff val="60000"/>
                <a:alpha val="2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При клике на значок отчета выводится реализованный </a:t>
            </a:r>
            <a:r>
              <a:rPr lang="ru-RU" sz="1050" dirty="0" err="1" smtClean="0">
                <a:solidFill>
                  <a:schemeClr val="tx1"/>
                </a:solidFill>
              </a:rPr>
              <a:t>дэшборд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6" name="Выноска 3 (без границы) 15"/>
          <p:cNvSpPr/>
          <p:nvPr/>
        </p:nvSpPr>
        <p:spPr>
          <a:xfrm>
            <a:off x="205946" y="3630095"/>
            <a:ext cx="1069503" cy="1508919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66290"/>
              <a:gd name="adj8" fmla="val 9000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63500">
              <a:schemeClr val="accent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Пользовательский интерфейс позволяет просматривать отчеты и проводить анализ по заданным атрибутам (фильтрам)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7" y="166775"/>
            <a:ext cx="9448800" cy="64053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QlikView</a:t>
            </a:r>
            <a:r>
              <a:rPr lang="ru-RU" sz="2400" dirty="0" smtClean="0">
                <a:solidFill>
                  <a:schemeClr val="tx1"/>
                </a:solidFill>
              </a:rPr>
              <a:t>: Обзор реализованных отчетов крупного холдинга                 </a:t>
            </a:r>
            <a:r>
              <a:rPr lang="ru-RU" sz="2400" b="1" dirty="0">
                <a:solidFill>
                  <a:schemeClr val="tx1"/>
                </a:solidFill>
              </a:rPr>
              <a:t>У</a:t>
            </a:r>
            <a:r>
              <a:rPr lang="ru-RU" sz="2400" b="1" dirty="0" smtClean="0">
                <a:solidFill>
                  <a:schemeClr val="tx1"/>
                </a:solidFill>
              </a:rPr>
              <a:t>правление выручкой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8742" y="4904996"/>
            <a:ext cx="9111520" cy="19473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В приложении используются различные модели визуализации показателей. В диаграммах, графиках, с использованием линий тренда. Используются объекты кнопок и различных признаков фильтров, при нажатии которых, применяются те или иные расчетные показатели или отфильтрованные данные по различным уровням.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На слайде представлен пример общей «Заглавной» вкладки отчета, на котором установлен признак-фильтр месяца «Октябрь» (горит зеленым цветом), так же есть кнопки с названиями предприятий, при нажатии, на каждую из которых, график будет перестраиваться в зависимости от выбранного.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68543" y="1525955"/>
            <a:ext cx="140279" cy="162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27819" y="1941966"/>
            <a:ext cx="140279" cy="162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27818" y="2305415"/>
            <a:ext cx="140279" cy="162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16392" y="2564039"/>
            <a:ext cx="1499522" cy="80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5976" t="9824" r="4363" b="31097"/>
          <a:stretch/>
        </p:blipFill>
        <p:spPr>
          <a:xfrm>
            <a:off x="787918" y="912275"/>
            <a:ext cx="8689569" cy="38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4843" y="230383"/>
            <a:ext cx="9448800" cy="64053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err="1">
                <a:solidFill>
                  <a:schemeClr val="tx1"/>
                </a:solidFill>
              </a:rPr>
              <a:t>QlikView</a:t>
            </a:r>
            <a:r>
              <a:rPr lang="ru-RU" sz="2400" dirty="0">
                <a:solidFill>
                  <a:schemeClr val="tx1"/>
                </a:solidFill>
              </a:rPr>
              <a:t>: Обзор реализованных отчетов крупного холдинга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Управление затратами и работа с расчетными вкладками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68543" y="1525955"/>
            <a:ext cx="140279" cy="162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27819" y="1941966"/>
            <a:ext cx="140279" cy="162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27818" y="2305415"/>
            <a:ext cx="140279" cy="162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16392" y="2564039"/>
            <a:ext cx="1499522" cy="80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13" t="7037" r="26145" b="47406"/>
          <a:stretch/>
        </p:blipFill>
        <p:spPr>
          <a:xfrm>
            <a:off x="690118" y="1865555"/>
            <a:ext cx="6731343" cy="24699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709862" y="2751573"/>
            <a:ext cx="933562" cy="327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86032" y="1884702"/>
            <a:ext cx="828675" cy="327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84435" y="2097659"/>
            <a:ext cx="828675" cy="327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25422" y="2703622"/>
            <a:ext cx="476411" cy="327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48001" y="2468217"/>
            <a:ext cx="425457" cy="327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19985" y="2373532"/>
            <a:ext cx="1068773" cy="398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60620" y="2703622"/>
            <a:ext cx="334473" cy="327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27339" y="1965208"/>
            <a:ext cx="335370" cy="25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70654" y="2177469"/>
            <a:ext cx="335370" cy="290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815914" y="2851512"/>
            <a:ext cx="354740" cy="290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105071" y="1806410"/>
            <a:ext cx="53959" cy="967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05072" y="4961260"/>
            <a:ext cx="80938" cy="967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607491" y="5491031"/>
            <a:ext cx="1024070" cy="258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12808" y="5498294"/>
            <a:ext cx="560650" cy="243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31561" y="1258629"/>
            <a:ext cx="203200" cy="83001"/>
          </a:xfrm>
          <a:prstGeom prst="rect">
            <a:avLst/>
          </a:prstGeom>
          <a:solidFill>
            <a:srgbClr val="BDDE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623860" y="1272953"/>
            <a:ext cx="203200" cy="54355"/>
          </a:xfrm>
          <a:prstGeom prst="rect">
            <a:avLst/>
          </a:prstGeom>
          <a:solidFill>
            <a:srgbClr val="BDDE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316392" y="1360832"/>
            <a:ext cx="203200" cy="83001"/>
          </a:xfrm>
          <a:prstGeom prst="rect">
            <a:avLst/>
          </a:prstGeom>
          <a:solidFill>
            <a:srgbClr val="BDDE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61090" y="1272953"/>
            <a:ext cx="203200" cy="83001"/>
          </a:xfrm>
          <a:prstGeom prst="rect">
            <a:avLst/>
          </a:prstGeom>
          <a:solidFill>
            <a:srgbClr val="BDDE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7585847" y="1253461"/>
            <a:ext cx="3505287" cy="5739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На основе интегрированных данных из учетных систем строятся любые требуемые для экономического анализа или принятия управленческого решения диаграммы, графики. Для примера используется выстроенный отчет с план-</a:t>
            </a:r>
            <a:r>
              <a:rPr lang="ru-RU" sz="1600" dirty="0" err="1" smtClean="0">
                <a:solidFill>
                  <a:schemeClr val="tx1"/>
                </a:solidFill>
              </a:rPr>
              <a:t>фактным</a:t>
            </a:r>
            <a:r>
              <a:rPr lang="ru-RU" sz="1600" dirty="0" smtClean="0">
                <a:solidFill>
                  <a:schemeClr val="tx1"/>
                </a:solidFill>
              </a:rPr>
              <a:t> анализом показателя затрат. На слайде представлена визуализация ПФА по предприятиям, рассчитанные объекты отклонений требуемых уровней затрат, а так же объект выполнения плана, при отражении выполнения плана включатся «+» в объекте зеленого цвета.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Применив фильтр направления, отчет перестроился и пересчитал показатели отклонений по выбранному направлению.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5879" y="1975513"/>
            <a:ext cx="154017" cy="1177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279995" y="4656210"/>
            <a:ext cx="154017" cy="1177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15655" t="15792" r="26092" b="14822"/>
          <a:stretch/>
        </p:blipFill>
        <p:spPr>
          <a:xfrm>
            <a:off x="366062" y="4390061"/>
            <a:ext cx="3518373" cy="235731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/>
          <a:srcRect l="16311" t="15016" r="30825" b="19741"/>
          <a:stretch/>
        </p:blipFill>
        <p:spPr>
          <a:xfrm>
            <a:off x="3889263" y="4369782"/>
            <a:ext cx="3431275" cy="23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7" y="256320"/>
            <a:ext cx="9448800" cy="64053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err="1">
                <a:solidFill>
                  <a:schemeClr val="tx1"/>
                </a:solidFill>
              </a:rPr>
              <a:t>QlikView</a:t>
            </a:r>
            <a:r>
              <a:rPr lang="ru-RU" sz="2400" dirty="0">
                <a:solidFill>
                  <a:schemeClr val="tx1"/>
                </a:solidFill>
              </a:rPr>
              <a:t>: Обзор реализованных отчетов крупного холдинга </a:t>
            </a:r>
            <a:r>
              <a:rPr lang="ru-RU" sz="2200" b="1" dirty="0">
                <a:solidFill>
                  <a:schemeClr val="tx1"/>
                </a:solidFill>
              </a:rPr>
              <a:t>Управление </a:t>
            </a:r>
            <a:r>
              <a:rPr lang="ru-RU" sz="2200" b="1" dirty="0" smtClean="0">
                <a:solidFill>
                  <a:schemeClr val="tx1"/>
                </a:solidFill>
              </a:rPr>
              <a:t>сметой затрат и светофоры для быстрого реагирования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331" y="4431981"/>
            <a:ext cx="11144746" cy="234505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	Также в любом отчете можно раскрыть на отдельной вкладке детализацию показателей. Например, развернуть в табличном формате дифференциацию затрат, раскрыть только прямые затраты или только косвенные, расшифровать детально по элементам затрат или другим составляющим, заложенным в учетной системе.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Все это помогает быстро и качественно выполнить экономический анализ тех или иных показателей, и своевременно принять верное управленческое решение.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170654" y="2177469"/>
            <a:ext cx="335370" cy="290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070" t="12387" r="43654" b="54709"/>
          <a:stretch/>
        </p:blipFill>
        <p:spPr>
          <a:xfrm>
            <a:off x="720331" y="927253"/>
            <a:ext cx="7365534" cy="3384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8931" t="10599" r="1190" b="77408"/>
          <a:stretch/>
        </p:blipFill>
        <p:spPr>
          <a:xfrm>
            <a:off x="8085865" y="927253"/>
            <a:ext cx="1567312" cy="1070190"/>
          </a:xfrm>
          <a:prstGeom prst="rect">
            <a:avLst/>
          </a:prstGeom>
        </p:spPr>
      </p:pic>
      <p:sp>
        <p:nvSpPr>
          <p:cNvPr id="8" name="Выноска 3 (с границей) 7"/>
          <p:cNvSpPr/>
          <p:nvPr/>
        </p:nvSpPr>
        <p:spPr>
          <a:xfrm>
            <a:off x="8573994" y="1996037"/>
            <a:ext cx="2686399" cy="231600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00227"/>
              <a:gd name="adj8" fmla="val -3619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alpha val="20000"/>
              </a:schemeClr>
            </a:glow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 данном отчете реализован вариант для быстрого реагирования использования бюджета. Так цвет </a:t>
            </a:r>
            <a:r>
              <a:rPr lang="ru-RU" sz="1100" dirty="0" err="1" smtClean="0">
                <a:solidFill>
                  <a:schemeClr val="tx1"/>
                </a:solidFill>
              </a:rPr>
              <a:t>смайла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показывает на сколько эффективно используются средства по статьям сметы. На сколько затраты вписываются в плановые, и нет ли чрезмерной экономии. Формат светофора может быть любым (просто цвета, различная форма, шкала и т.д</a:t>
            </a:r>
            <a:r>
              <a:rPr lang="ru-RU" sz="1100" dirty="0" smtClean="0">
                <a:solidFill>
                  <a:schemeClr val="tx1"/>
                </a:solidFill>
              </a:rPr>
              <a:t>.). Легенда отражает условия отображения светофоров.</a:t>
            </a:r>
            <a:endParaRPr lang="ru-RU" sz="11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0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7" y="166775"/>
            <a:ext cx="9448800" cy="64053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err="1">
                <a:solidFill>
                  <a:schemeClr val="tx1"/>
                </a:solidFill>
              </a:rPr>
              <a:t>QlikView</a:t>
            </a:r>
            <a:r>
              <a:rPr lang="ru-RU" sz="2400" dirty="0">
                <a:solidFill>
                  <a:schemeClr val="tx1"/>
                </a:solidFill>
              </a:rPr>
              <a:t>: Обзор реализованных отчетов крупного холдинга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Работа с показателями численности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84" y="5126621"/>
            <a:ext cx="10438285" cy="173137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	В одном отчете можно заложить несколько интересующих показателей, для расчета. Любые соотношения, модели графиков или гистограмм, применять различные фильтры и использовать несколько уровней расчета. Двигаясь по уровням расчета можно смотреть, как меняются экономические показатели, где показатель соответствует запланированному, а где имеются отклонения.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170654" y="2177469"/>
            <a:ext cx="335370" cy="290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72" t="9370" r="14378" b="25224"/>
          <a:stretch/>
        </p:blipFill>
        <p:spPr>
          <a:xfrm>
            <a:off x="786689" y="911013"/>
            <a:ext cx="8593979" cy="40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7" y="166775"/>
            <a:ext cx="9448800" cy="64053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Примеры реализованных отчетов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979" y="1200171"/>
            <a:ext cx="8964781" cy="565782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	Примеры типовых отчетов, основанных на стандартных данных </a:t>
            </a:r>
            <a:r>
              <a:rPr lang="en-US" sz="2000" dirty="0" smtClean="0">
                <a:solidFill>
                  <a:schemeClr val="tx1"/>
                </a:solidFill>
              </a:rPr>
              <a:t>SAP ERP: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Все </a:t>
            </a:r>
            <a:r>
              <a:rPr lang="ru-RU" dirty="0">
                <a:solidFill>
                  <a:schemeClr val="tx1"/>
                </a:solidFill>
              </a:rPr>
              <a:t>эти отчеты доступны для тиражирования на площадку вашей организации. Затраты на адаптацию </a:t>
            </a:r>
            <a:r>
              <a:rPr lang="ru-RU" dirty="0">
                <a:solidFill>
                  <a:srgbClr val="FF0000"/>
                </a:solidFill>
              </a:rPr>
              <a:t>экономят 30-50 </a:t>
            </a:r>
            <a:r>
              <a:rPr lang="ru-RU" b="1" dirty="0">
                <a:solidFill>
                  <a:srgbClr val="FF0000"/>
                </a:solidFill>
              </a:rPr>
              <a:t>%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трудозатрат в сравнении с разработки отчетности с нуля.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sz="1100" dirty="0">
                <a:solidFill>
                  <a:schemeClr val="tx1"/>
                </a:solidFill>
              </a:rPr>
              <a:t>*</a:t>
            </a:r>
            <a:r>
              <a:rPr lang="ru-RU" sz="1100" dirty="0">
                <a:solidFill>
                  <a:schemeClr val="tx1"/>
                </a:solidFill>
              </a:rPr>
              <a:t>Прогноз показателей закладывается расчетной математической формулой и может меняться в зависимости от требований прогнозирования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12571"/>
              </p:ext>
            </p:extLst>
          </p:nvPr>
        </p:nvGraphicFramePr>
        <p:xfrm>
          <a:off x="629407" y="1987802"/>
          <a:ext cx="611650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1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отчета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Смета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затрат (План-Факт-Прогноз)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Среднесписочная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(План-Факт-Прогноз)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Выручка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 реализованной продукции (План-Факт-Прогноз)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Себестоимость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реализованной продукции (План-Факт-Прогноз)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Рентабельность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(операционная эффективность) (План-Факт-Прогноз)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Затраты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 производство продукции (План-Факт-Прогноз)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Условно-постоянный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затраты (План-Факт-Прогноз)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6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7" y="166775"/>
            <a:ext cx="9448800" cy="64053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QlikView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помощь в развитии системы </a:t>
            </a:r>
            <a:r>
              <a:rPr lang="ru-RU" sz="2400" dirty="0">
                <a:solidFill>
                  <a:schemeClr val="tx1"/>
                </a:solidFill>
              </a:rPr>
              <a:t>МТО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26" y="891780"/>
            <a:ext cx="11234057" cy="138986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Реализация отчетов в </a:t>
            </a:r>
            <a:r>
              <a:rPr lang="ru-RU" sz="2000" dirty="0">
                <a:solidFill>
                  <a:schemeClr val="tx1"/>
                </a:solidFill>
              </a:rPr>
              <a:t>части проекта по развитию системы </a:t>
            </a:r>
            <a:r>
              <a:rPr lang="ru-RU" sz="2000" dirty="0" smtClean="0">
                <a:solidFill>
                  <a:schemeClr val="tx1"/>
                </a:solidFill>
              </a:rPr>
              <a:t>МТО, служит основой качественного и быстрого анализа активов предприятия (балансовой стоимости запасов и их движения).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Своевременность поставок (детализация и управление)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-1" t="7674" r="4184" b="39277"/>
          <a:stretch/>
        </p:blipFill>
        <p:spPr>
          <a:xfrm>
            <a:off x="552450" y="2266512"/>
            <a:ext cx="11639550" cy="45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7" y="166775"/>
            <a:ext cx="9448800" cy="64053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QlikView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помощь в развитии системы </a:t>
            </a:r>
            <a:r>
              <a:rPr lang="ru-RU" sz="2400" dirty="0">
                <a:solidFill>
                  <a:schemeClr val="tx1"/>
                </a:solidFill>
              </a:rPr>
              <a:t>МТО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26" y="1238370"/>
            <a:ext cx="11234057" cy="138986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2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Прогнозирование </a:t>
            </a:r>
            <a:r>
              <a:rPr lang="ru-RU" sz="2400" dirty="0">
                <a:solidFill>
                  <a:schemeClr val="tx1"/>
                </a:solidFill>
              </a:rPr>
              <a:t>своевременности </a:t>
            </a:r>
            <a:r>
              <a:rPr lang="ru-RU" sz="2400" dirty="0" smtClean="0">
                <a:solidFill>
                  <a:schemeClr val="tx1"/>
                </a:solidFill>
              </a:rPr>
              <a:t>поставок и потребления ТМЦ</a:t>
            </a: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1" t="7032" r="12764" b="22463"/>
          <a:stretch/>
        </p:blipFill>
        <p:spPr>
          <a:xfrm>
            <a:off x="635726" y="1776548"/>
            <a:ext cx="11556274" cy="50814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72846" y="1776549"/>
            <a:ext cx="757645" cy="156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7" y="166775"/>
            <a:ext cx="9448800" cy="64053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QlikView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помощь в развитии системы </a:t>
            </a:r>
            <a:r>
              <a:rPr lang="ru-RU" sz="2400" dirty="0">
                <a:solidFill>
                  <a:schemeClr val="tx1"/>
                </a:solidFill>
              </a:rPr>
              <a:t>МТО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26" y="1053004"/>
            <a:ext cx="11234057" cy="122864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3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Анализ сегментирования </a:t>
            </a:r>
            <a:r>
              <a:rPr lang="ru-RU" sz="2400" dirty="0">
                <a:solidFill>
                  <a:schemeClr val="tx1"/>
                </a:solidFill>
              </a:rPr>
              <a:t>запасов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72846" y="1776549"/>
            <a:ext cx="757645" cy="156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-256" t="7324" r="8308" b="43071"/>
          <a:stretch/>
        </p:blipFill>
        <p:spPr>
          <a:xfrm>
            <a:off x="600351" y="1810676"/>
            <a:ext cx="11591649" cy="50473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952558" y="2081349"/>
            <a:ext cx="374469" cy="113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52558" y="2447653"/>
            <a:ext cx="374469" cy="113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952558" y="2749953"/>
            <a:ext cx="374469" cy="113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952558" y="3071090"/>
            <a:ext cx="374469" cy="113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952558" y="3392227"/>
            <a:ext cx="374469" cy="113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952558" y="3714237"/>
            <a:ext cx="374469" cy="113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952558" y="4035374"/>
            <a:ext cx="374469" cy="113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952558" y="4391823"/>
            <a:ext cx="374469" cy="113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7" y="166775"/>
            <a:ext cx="9448800" cy="64053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Что такое </a:t>
            </a:r>
            <a:r>
              <a:rPr lang="en-US" sz="3600" dirty="0" err="1" smtClean="0">
                <a:solidFill>
                  <a:schemeClr val="tx1"/>
                </a:solidFill>
              </a:rPr>
              <a:t>QlikView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2782" y="951978"/>
            <a:ext cx="6784447" cy="5708466"/>
          </a:xfrm>
        </p:spPr>
        <p:txBody>
          <a:bodyPr>
            <a:normAutofit fontScale="92500"/>
          </a:bodyPr>
          <a:lstStyle/>
          <a:p>
            <a:pPr marL="228600" lvl="0" indent="-228600" algn="l" defTabSz="914400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QlikView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программная BI-платформа.</a:t>
            </a:r>
            <a:endParaRPr lang="en-US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algn="l" defTabSz="914400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Разработчик: </a:t>
            </a:r>
            <a:r>
              <a:rPr lang="ru-RU" sz="2000" dirty="0" err="1" smtClean="0">
                <a:solidFill>
                  <a:prstClr val="black"/>
                </a:solidFill>
                <a:latin typeface="Calibri" panose="020F0502020204030204"/>
              </a:rPr>
              <a:t>QlikTech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. Компания основана 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в 1993 году в Швеции.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algn="l" defTabSz="914400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В последние годы платформа получила широкое распространение, за счет удешевления оперативной памяти на серверном оборудовании.</a:t>
            </a:r>
            <a:endParaRPr lang="en-US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algn="l" defTabSz="914400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Платформа обладает гибкостью и простотой использования с точки зрения бизнеса, а так же быстротой внедрения и легкостью изменения и развития системы с точки зрения ИТ.  </a:t>
            </a:r>
          </a:p>
          <a:p>
            <a:pPr marL="228600" lvl="0" indent="-228600" algn="l" defTabSz="914400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Позволяет консолидировать и анализировать информацию из различных источников в режиме реального времени.</a:t>
            </a:r>
          </a:p>
          <a:p>
            <a:pPr marL="228600" lvl="0" indent="-228600" algn="l" defTabSz="914400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Графическое представление в удобном и наглядном виде.</a:t>
            </a:r>
          </a:p>
          <a:p>
            <a:pPr marL="228600" lvl="0" indent="-228600" algn="l" defTabSz="914400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Возможность работы на мобильных устройствах.</a:t>
            </a:r>
          </a:p>
          <a:p>
            <a:pPr marL="228600" lvl="0" indent="-228600" algn="l" defTabSz="914400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Используется крупным отечественным (Х5RetailGroup, Сбербанк,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Альфастрахование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, Топливная компания ТВЭЛ ГК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Росатом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) и мировым Бизнесом (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Toyota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Honda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, 3M,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Shell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Canon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Ebay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Morgan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Stanley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, HSBC,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Bayer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).</a:t>
            </a:r>
          </a:p>
          <a:p>
            <a:pPr marL="228600" lvl="0" indent="-228600" algn="l" defTabSz="914400">
              <a:lnSpc>
                <a:spcPct val="11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793" y="866454"/>
            <a:ext cx="3742529" cy="232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94382" y="5539067"/>
            <a:ext cx="8882276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78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7" y="166775"/>
            <a:ext cx="9448800" cy="64053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QlikView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помощь в развитии системы </a:t>
            </a:r>
            <a:r>
              <a:rPr lang="ru-RU" sz="2400" dirty="0">
                <a:solidFill>
                  <a:schemeClr val="tx1"/>
                </a:solidFill>
              </a:rPr>
              <a:t>МТО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26" y="1053004"/>
            <a:ext cx="11234057" cy="122864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4. </a:t>
            </a:r>
            <a:r>
              <a:rPr lang="ru-RU" sz="2400" dirty="0" smtClean="0">
                <a:solidFill>
                  <a:schemeClr val="tx1"/>
                </a:solidFill>
              </a:rPr>
              <a:t>Анализ качества планирования </a:t>
            </a:r>
            <a:r>
              <a:rPr lang="ru-RU" sz="2400" dirty="0">
                <a:solidFill>
                  <a:schemeClr val="tx1"/>
                </a:solidFill>
              </a:rPr>
              <a:t>потребности 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72846" y="1776549"/>
            <a:ext cx="757645" cy="156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6842" r="19036" b="23918"/>
          <a:stretch/>
        </p:blipFill>
        <p:spPr>
          <a:xfrm>
            <a:off x="635726" y="1525955"/>
            <a:ext cx="11556274" cy="53320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98377" y="4781006"/>
            <a:ext cx="374469" cy="113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479280" y="4781006"/>
            <a:ext cx="374469" cy="113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7" y="166775"/>
            <a:ext cx="9448800" cy="64053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QlikView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помощь в развитии системы </a:t>
            </a:r>
            <a:r>
              <a:rPr lang="ru-RU" sz="2400" dirty="0">
                <a:solidFill>
                  <a:schemeClr val="tx1"/>
                </a:solidFill>
              </a:rPr>
              <a:t>МТО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26" y="1053004"/>
            <a:ext cx="11234057" cy="122864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5</a:t>
            </a:r>
            <a:r>
              <a:rPr lang="ru-RU" sz="2400" dirty="0">
                <a:solidFill>
                  <a:schemeClr val="tx1"/>
                </a:solidFill>
              </a:rPr>
              <a:t>. Планирование баланса </a:t>
            </a:r>
            <a:r>
              <a:rPr lang="ru-RU" sz="2400" dirty="0" smtClean="0">
                <a:solidFill>
                  <a:schemeClr val="tx1"/>
                </a:solidFill>
              </a:rPr>
              <a:t>запасов, обеспеченность МТР </a:t>
            </a:r>
            <a:r>
              <a:rPr lang="ru-RU" sz="2400" dirty="0">
                <a:solidFill>
                  <a:schemeClr val="tx1"/>
                </a:solidFill>
              </a:rPr>
              <a:t>(запасы на начало года, фактические/плановые движения ТМЦ, прогнозирование остатков на конец года)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72846" y="1776549"/>
            <a:ext cx="757645" cy="156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6998" r="15263" b="29688"/>
          <a:stretch/>
        </p:blipFill>
        <p:spPr>
          <a:xfrm>
            <a:off x="635726" y="2281644"/>
            <a:ext cx="11556274" cy="45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05600" y="309715"/>
            <a:ext cx="4250724" cy="772339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tx1"/>
                </a:solidFill>
              </a:rPr>
              <a:t>Наши возможности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05600" y="1488918"/>
            <a:ext cx="4374292" cy="5369082"/>
          </a:xfrm>
        </p:spPr>
        <p:txBody>
          <a:bodyPr>
            <a:normAutofit/>
          </a:bodyPr>
          <a:lstStyle/>
          <a:p>
            <a:pPr lvl="0" algn="l" defTabSz="914400">
              <a:lnSpc>
                <a:spcPct val="90000"/>
              </a:lnSpc>
              <a:buClrTx/>
              <a:buSzTx/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Наши специалисты: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Бизнес-аналитики и консультанты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SAP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Программисты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ABAP</a:t>
            </a: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Специалисты по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QlikView</a:t>
            </a: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l" defTabSz="914400">
              <a:lnSpc>
                <a:spcPct val="90000"/>
              </a:lnSpc>
              <a:buClrTx/>
              <a:buSzTx/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Что мы предлагаем: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Анализ бизнес-требований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Извлечение транзакционных данных из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ERP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систем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Разработка моделей отчетов на платформе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QlikView</a:t>
            </a: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78227" y="435723"/>
            <a:ext cx="3847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Контакты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8698" y="2381314"/>
            <a:ext cx="4976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Шумаков Александр</a:t>
            </a:r>
          </a:p>
          <a:p>
            <a:r>
              <a:rPr lang="ru-RU" sz="2400" dirty="0" smtClean="0"/>
              <a:t>АО </a:t>
            </a:r>
            <a:r>
              <a:rPr lang="ru-RU" sz="2400" dirty="0"/>
              <a:t>«Промышленные инновации»</a:t>
            </a:r>
          </a:p>
          <a:p>
            <a:r>
              <a:rPr lang="ru-RU" sz="2400" dirty="0"/>
              <a:t>Телефон: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+7 (499) 750 0366 </a:t>
            </a:r>
          </a:p>
          <a:p>
            <a:r>
              <a:rPr lang="en-US" sz="2400" dirty="0"/>
              <a:t>Email: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ashumakov@prominn.ru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2" descr="http://www.emark.sk/files/Images/nove/pocitace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66574"/>
            <a:ext cx="3665535" cy="269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2281" y="226619"/>
            <a:ext cx="9448800" cy="6405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Реалии цифровой экономики наших дней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94382" y="5539067"/>
            <a:ext cx="8882276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9895" t="20231" r="58918" b="7689"/>
          <a:stretch/>
        </p:blipFill>
        <p:spPr>
          <a:xfrm>
            <a:off x="814526" y="951977"/>
            <a:ext cx="11377474" cy="59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2782" y="248653"/>
            <a:ext cx="9448800" cy="6405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Максимизация ценности аналитики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94382" y="5539067"/>
            <a:ext cx="8882276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0099" t="19703" r="58639" b="8482"/>
          <a:stretch/>
        </p:blipFill>
        <p:spPr>
          <a:xfrm>
            <a:off x="672660" y="1044799"/>
            <a:ext cx="8658627" cy="58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2782" y="225920"/>
            <a:ext cx="9448800" cy="6405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Сложность получения информации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94382" y="5539067"/>
            <a:ext cx="8882276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158" t="24984" r="53589" b="33300"/>
          <a:stretch/>
        </p:blipFill>
        <p:spPr>
          <a:xfrm>
            <a:off x="688063" y="1027515"/>
            <a:ext cx="9451817" cy="262458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3283" y="3745933"/>
            <a:ext cx="10094416" cy="28449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	В компании обычно не составляет труда получить информацию по отделу или смежному отделу.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	Проблемы начинаются, когда управление пытается получить информацию от другого отдела, подразделения или территориально отдаленного объекта. 	Именно эти задачи решают продукт </a:t>
            </a:r>
            <a:r>
              <a:rPr lang="en-US" sz="2000" dirty="0" err="1" smtClean="0">
                <a:solidFill>
                  <a:schemeClr val="tx1"/>
                </a:solidFill>
              </a:rPr>
              <a:t>Qlik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в первую очередь.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	При работе в единой информационной системе данные автоматически собираются в аналитические панели для детализирования данных и принятия быстрого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17894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143" y="173675"/>
            <a:ext cx="9448800" cy="6405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Недостатки других </a:t>
            </a:r>
            <a:r>
              <a:rPr lang="en-US" sz="3600" dirty="0" smtClean="0">
                <a:solidFill>
                  <a:schemeClr val="tx1"/>
                </a:solidFill>
              </a:rPr>
              <a:t>BI </a:t>
            </a:r>
            <a:r>
              <a:rPr lang="ru-RU" sz="3600" dirty="0" smtClean="0">
                <a:solidFill>
                  <a:schemeClr val="tx1"/>
                </a:solidFill>
              </a:rPr>
              <a:t>решений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2783" y="4750029"/>
            <a:ext cx="9111520" cy="194733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606" t="25598" r="56091" b="8900"/>
          <a:stretch/>
        </p:blipFill>
        <p:spPr>
          <a:xfrm>
            <a:off x="639192" y="1251750"/>
            <a:ext cx="8945872" cy="56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6" y="166775"/>
            <a:ext cx="9849175" cy="8983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Преимущество </a:t>
            </a:r>
            <a:r>
              <a:rPr lang="en-US" sz="3600" dirty="0" smtClean="0">
                <a:solidFill>
                  <a:schemeClr val="tx1"/>
                </a:solidFill>
              </a:rPr>
              <a:t>QV</a:t>
            </a:r>
            <a:r>
              <a:rPr lang="ru-RU" sz="3600" dirty="0" smtClean="0">
                <a:solidFill>
                  <a:schemeClr val="tx1"/>
                </a:solidFill>
              </a:rPr>
              <a:t> :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Консолидация </a:t>
            </a:r>
            <a:r>
              <a:rPr lang="ru-RU" sz="2700" dirty="0" smtClean="0">
                <a:solidFill>
                  <a:schemeClr val="tx1"/>
                </a:solidFill>
              </a:rPr>
              <a:t>данных из любых систем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2783" y="4750029"/>
            <a:ext cx="9111520" cy="194733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8798" y="1225745"/>
            <a:ext cx="8921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помощью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специальных коннекторов система может подгружать данные из любых систем 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SAP ERP, 1C ERP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Excel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р.)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826" t="25778" r="54999" b="8640"/>
          <a:stretch/>
        </p:blipFill>
        <p:spPr>
          <a:xfrm>
            <a:off x="608798" y="1944391"/>
            <a:ext cx="11583202" cy="491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3982" y="235403"/>
            <a:ext cx="9884686" cy="640534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QlikView</a:t>
            </a:r>
            <a:r>
              <a:rPr lang="ru-RU" sz="2800" dirty="0" smtClean="0">
                <a:solidFill>
                  <a:schemeClr val="tx1"/>
                </a:solidFill>
              </a:rPr>
              <a:t> – восполняет недостаток доступных решений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2783" y="4750029"/>
            <a:ext cx="9111520" cy="194733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9320" t="22233" r="58495" b="7864"/>
          <a:stretch/>
        </p:blipFill>
        <p:spPr>
          <a:xfrm>
            <a:off x="784541" y="1013292"/>
            <a:ext cx="8789765" cy="58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7" y="206953"/>
            <a:ext cx="9448800" cy="64053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Архитектура </a:t>
            </a:r>
            <a:r>
              <a:rPr lang="en-US" sz="3600" dirty="0" err="1" smtClean="0">
                <a:solidFill>
                  <a:schemeClr val="tx1"/>
                </a:solidFill>
              </a:rPr>
              <a:t>QlikView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2783" y="4750029"/>
            <a:ext cx="9111520" cy="194733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ptk.tvel.ru/upload/iblock/9df/9dfc844a40b97a91307d577a875a62e4.png"/>
          <p:cNvSpPr>
            <a:spLocks noChangeAspect="1" noChangeArrowheads="1"/>
          </p:cNvSpPr>
          <p:nvPr/>
        </p:nvSpPr>
        <p:spPr bwMode="auto">
          <a:xfrm>
            <a:off x="353283" y="206953"/>
            <a:ext cx="1318998" cy="1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42" y="121430"/>
            <a:ext cx="989485" cy="74502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4587243"/>
              </p:ext>
            </p:extLst>
          </p:nvPr>
        </p:nvGraphicFramePr>
        <p:xfrm>
          <a:off x="1012782" y="856182"/>
          <a:ext cx="9562020" cy="278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83484" y="3589361"/>
            <a:ext cx="4853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Типовая инфраструктура </a:t>
            </a:r>
            <a:r>
              <a:rPr lang="en-US" dirty="0" err="1"/>
              <a:t>QlikView</a:t>
            </a:r>
            <a:r>
              <a:rPr lang="en-US" dirty="0"/>
              <a:t> </a:t>
            </a:r>
            <a:r>
              <a:rPr lang="ru-RU" dirty="0" smtClean="0"/>
              <a:t>проекта:</a:t>
            </a:r>
            <a:endParaRPr lang="ru-RU" dirty="0"/>
          </a:p>
          <a:p>
            <a:endParaRPr lang="en-US" b="1" dirty="0" smtClean="0"/>
          </a:p>
          <a:p>
            <a:r>
              <a:rPr lang="ru-RU" b="1" dirty="0" smtClean="0"/>
              <a:t>Сервер </a:t>
            </a:r>
            <a:r>
              <a:rPr lang="ru-RU" b="1" dirty="0"/>
              <a:t>для </a:t>
            </a:r>
            <a:r>
              <a:rPr lang="en-US" b="1" dirty="0" err="1"/>
              <a:t>QlikView</a:t>
            </a:r>
            <a:endParaRPr lang="en-US" dirty="0"/>
          </a:p>
          <a:p>
            <a:r>
              <a:rPr lang="en-US" dirty="0"/>
              <a:t>1-4 x Intel Xeon </a:t>
            </a:r>
            <a:r>
              <a:rPr lang="ru-RU" dirty="0"/>
              <a:t>или </a:t>
            </a:r>
            <a:r>
              <a:rPr lang="en-US" dirty="0"/>
              <a:t>AMD Opteron CPU</a:t>
            </a:r>
          </a:p>
          <a:p>
            <a:r>
              <a:rPr lang="en-US" dirty="0"/>
              <a:t>16-256 GB RAM</a:t>
            </a:r>
          </a:p>
          <a:p>
            <a:r>
              <a:rPr lang="en-US" dirty="0"/>
              <a:t>2-3 x HDD 500 GB</a:t>
            </a:r>
          </a:p>
          <a:p>
            <a:r>
              <a:rPr lang="ru-RU" dirty="0"/>
              <a:t>Требуемое программное обеспечение</a:t>
            </a:r>
          </a:p>
          <a:p>
            <a:r>
              <a:rPr lang="en-US" dirty="0"/>
              <a:t>Microsoft Windows Serverx64</a:t>
            </a:r>
          </a:p>
          <a:p>
            <a:r>
              <a:rPr lang="en-US" dirty="0"/>
              <a:t>OLE DB </a:t>
            </a:r>
            <a:r>
              <a:rPr lang="ru-RU" dirty="0"/>
              <a:t>и </a:t>
            </a:r>
            <a:r>
              <a:rPr lang="en-US" dirty="0"/>
              <a:t>ODBC </a:t>
            </a:r>
            <a:r>
              <a:rPr lang="ru-RU" dirty="0"/>
              <a:t>драйверы к СУБД</a:t>
            </a:r>
          </a:p>
          <a:p>
            <a:r>
              <a:rPr lang="ru-RU" dirty="0" smtClean="0"/>
              <a:t>Клиентская </a:t>
            </a:r>
            <a:r>
              <a:rPr lang="ru-RU" dirty="0"/>
              <a:t>часть </a:t>
            </a:r>
            <a:r>
              <a:rPr lang="en-US" dirty="0" smtClean="0"/>
              <a:t>SAP ERP, </a:t>
            </a:r>
            <a:r>
              <a:rPr lang="ru-RU" dirty="0" smtClean="0"/>
              <a:t>1</a:t>
            </a:r>
            <a:r>
              <a:rPr lang="en-US" dirty="0"/>
              <a:t>C:</a:t>
            </a:r>
            <a:r>
              <a:rPr lang="ru-RU" dirty="0" smtClean="0"/>
              <a:t>Предприятие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16212" y="4031383"/>
            <a:ext cx="37289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Клиентское рабочее место</a:t>
            </a:r>
          </a:p>
          <a:p>
            <a:r>
              <a:rPr lang="en-US" dirty="0"/>
              <a:t>IE, Chrome, Firefox, Safari, Opera</a:t>
            </a:r>
          </a:p>
          <a:p>
            <a:r>
              <a:rPr lang="en-US" dirty="0"/>
              <a:t>iPad </a:t>
            </a:r>
            <a:r>
              <a:rPr lang="ru-RU" dirty="0"/>
              <a:t>и </a:t>
            </a:r>
            <a:r>
              <a:rPr lang="en-US" dirty="0"/>
              <a:t>iPhone, </a:t>
            </a:r>
            <a:endParaRPr lang="en-US" dirty="0" smtClean="0"/>
          </a:p>
          <a:p>
            <a:r>
              <a:rPr lang="en-US" dirty="0" smtClean="0"/>
              <a:t>Android </a:t>
            </a:r>
            <a:r>
              <a:rPr lang="ru-RU" dirty="0"/>
              <a:t>смартфоны и планшеты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8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21891</TotalTime>
  <Words>571</Words>
  <Application>Microsoft Office PowerPoint</Application>
  <PresentationFormat>Широкоэкранный</PresentationFormat>
  <Paragraphs>125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Грань</vt:lpstr>
      <vt:lpstr>QlikView</vt:lpstr>
      <vt:lpstr>Что такое QlikView?</vt:lpstr>
      <vt:lpstr>Реалии цифровой экономики наших дней</vt:lpstr>
      <vt:lpstr>Максимизация ценности аналитики</vt:lpstr>
      <vt:lpstr>Сложность получения информации</vt:lpstr>
      <vt:lpstr>Недостатки других BI решений</vt:lpstr>
      <vt:lpstr>Преимущество QV :  Консолидация данных из любых систем</vt:lpstr>
      <vt:lpstr>QlikView – восполняет недостаток доступных решений </vt:lpstr>
      <vt:lpstr>Архитектура QlikView</vt:lpstr>
      <vt:lpstr>Обзор работы приложения QlikView</vt:lpstr>
      <vt:lpstr>Интерфейс пользователя</vt:lpstr>
      <vt:lpstr>QlikView: Обзор реализованных отчетов крупного холдинга                 Управление выручкой</vt:lpstr>
      <vt:lpstr>QlikView: Обзор реализованных отчетов крупного холдинга Управление затратами и работа с расчетными вкладками</vt:lpstr>
      <vt:lpstr>QlikView: Обзор реализованных отчетов крупного холдинга Управление сметой затрат и светофоры для быстрого реагирования</vt:lpstr>
      <vt:lpstr>QlikView: Обзор реализованных отчетов крупного холдинга  Работа с показателями численности</vt:lpstr>
      <vt:lpstr>Примеры реализованных отчетов</vt:lpstr>
      <vt:lpstr>QlikView – помощь в развитии системы МТО</vt:lpstr>
      <vt:lpstr>QlikView – помощь в развитии системы МТО</vt:lpstr>
      <vt:lpstr>QlikView – помощь в развитии системы МТО</vt:lpstr>
      <vt:lpstr>QlikView – помощь в развитии системы МТО</vt:lpstr>
      <vt:lpstr>QlikView – помощь в развитии системы МТО</vt:lpstr>
      <vt:lpstr>Наши возможности</vt:lpstr>
    </vt:vector>
  </TitlesOfParts>
  <Company>ОАО "Коммерческий центр"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работы приложения QlikView</dc:title>
  <dc:creator>Каширина Екатерина Дмитриевна</dc:creator>
  <cp:lastModifiedBy>Шумаков Александр Александрович</cp:lastModifiedBy>
  <cp:revision>88</cp:revision>
  <dcterms:created xsi:type="dcterms:W3CDTF">2016-11-09T11:15:50Z</dcterms:created>
  <dcterms:modified xsi:type="dcterms:W3CDTF">2017-11-17T05:04:04Z</dcterms:modified>
</cp:coreProperties>
</file>